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Alfa Slab One" pitchFamily="2" charset="77"/>
      <p:regular r:id="rId41"/>
    </p:embeddedFont>
    <p:embeddedFont>
      <p:font typeface="Amatic SC" pitchFamily="2" charset="-79"/>
      <p:regular r:id="rId42"/>
      <p:bold r:id="rId43"/>
    </p:embeddedFont>
    <p:embeddedFont>
      <p:font typeface="Barlow" pitchFamily="2" charset="77"/>
      <p:regular r:id="rId44"/>
      <p:bold r:id="rId45"/>
      <p:italic r:id="rId46"/>
      <p:boldItalic r:id="rId47"/>
    </p:embeddedFont>
    <p:embeddedFont>
      <p:font typeface="Montserrat" pitchFamily="2" charset="77"/>
      <p:regular r:id="rId48"/>
      <p:bold r:id="rId49"/>
      <p:italic r:id="rId50"/>
      <p:boldItalic r:id="rId51"/>
    </p:embeddedFont>
    <p:embeddedFont>
      <p:font typeface="Proxima Nova" panose="02000506030000020004" pitchFamily="2"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e8916078b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2e8916078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2def30274f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2def30274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def30274f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2def30274f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34fdcf2b43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34fdcf2b4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2e8916078b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12e8916078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2e8916078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2e8916078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34fdcf2b43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34fdcf2b4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2e8916078b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2e8916078b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9a4281d06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9a4281d06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12e8916078b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12e8916078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9a4281d06_2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9a4281d06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34fdcf2b4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34fdcf2b4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9a4281d06_2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9a4281d06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Afin de définir le meilleur modèle prédictif dans le cadre de notre projet, nous utiliserons des métriques de notation pour chaque modèle. Nous utilisons des modèles de régression pour prédire notre sortie car nous travaillons avec des données continues.</a:t>
            </a:r>
            <a:endParaRPr sz="1050">
              <a:solidFill>
                <a:schemeClr val="dk1"/>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L'Erreur quadratique moyenne, l'Erreur absolue moyenne, l'Erreur quadratique moyenne moyenne et les métriques R-carré ou Coefficient de détermination sont utilisées pour évaluer les performances du modèle dans l'analyse de régression.</a:t>
            </a:r>
            <a:endParaRPr sz="1050">
              <a:solidFill>
                <a:schemeClr val="dk1"/>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L'erreur absolue moyenne représente la moyenne de la différence absolue entre les valeurs réelles et prédites dans l'ensemble de données. Il mesure la moyenne des résidus dans l'ensemble de données.</a:t>
            </a:r>
            <a:endParaRPr sz="1050">
              <a:solidFill>
                <a:schemeClr val="dk1"/>
              </a:solidFill>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En plus, on applique la transformation dans notre pipeline grâce à la fonction TransformedTargetRegressor afin de passer les données à l'échelle logarithmique, nous obtenons une distribution normale. La fonction inverse (exp) sera donc passée dans les prédictions.</a:t>
            </a:r>
            <a:endParaRPr sz="105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9a4281d06_2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9a4281d06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29a4281d06_2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29a4281d06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9a4281d06_2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9a4281d06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2e8916078b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2e8916078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20174fbd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20174fbd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351a20c9c7_2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351a20c9c7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9a4281d06_2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29a4281d06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351a20c9c7_2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351a20c9c7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9a4281d06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29a4281d06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 travaille </a:t>
            </a:r>
            <a:r>
              <a:rPr lang="en" sz="1050">
                <a:solidFill>
                  <a:schemeClr val="dk1"/>
                </a:solidFill>
              </a:rPr>
              <a:t>pour la ville de Seattle.Des relevés minutieux ont été effectués par vos agents en 2015 et en 2016. Cependant, ces relevés sont coûteux à obtenir, et à partir de ceux déjà réalisés, vous voulez tenter de prédire les émissions de CO2 et la consommation totale d’énergie de bâtiments pour lesquels elles n’ont pas encore été mesurées.Notre prédiction se basera sur les données déclaratives du permis d'exploitation commerciale (taille et usage des bâtiments, mention de travaux récents, date de construction..)</a:t>
            </a:r>
            <a:endParaRPr sz="1050">
              <a:solidFill>
                <a:schemeClr val="dk1"/>
              </a:solidFill>
            </a:endParaRPr>
          </a:p>
          <a:p>
            <a:pPr marL="0" lvl="0" indent="0" algn="l" rtl="0">
              <a:lnSpc>
                <a:spcPct val="170000"/>
              </a:lnSpc>
              <a:spcBef>
                <a:spcPts val="0"/>
              </a:spcBef>
              <a:spcAft>
                <a:spcPts val="0"/>
              </a:spcAft>
              <a:buClr>
                <a:schemeClr val="dk1"/>
              </a:buClr>
              <a:buSzPts val="1100"/>
              <a:buFont typeface="Arial"/>
              <a:buNone/>
            </a:pPr>
            <a:r>
              <a:rPr lang="en" sz="1050">
                <a:solidFill>
                  <a:schemeClr val="dk1"/>
                </a:solidFill>
              </a:rPr>
              <a:t>Vous cherchez également à évaluer l’intérêt de l’"ENERGY STAR Score" pour la prédiction d’émissions, qui est fastidieux à calculer avec l’approche utilisée actuellement par votre équipe.</a:t>
            </a:r>
            <a:endParaRPr sz="1050">
              <a:solidFill>
                <a:schemeClr val="dk1"/>
              </a:solidFill>
            </a:endParaRPr>
          </a:p>
          <a:p>
            <a:pPr marL="0" lvl="0" indent="0" algn="l" rtl="0">
              <a:spcBef>
                <a:spcPts val="1200"/>
              </a:spcBef>
              <a:spcAft>
                <a:spcPts val="0"/>
              </a:spcAft>
              <a:buNone/>
            </a:pPr>
            <a:endParaRPr sz="1050">
              <a:solidFill>
                <a:schemeClr val="dk1"/>
              </a:solidFill>
            </a:endParaRPr>
          </a:p>
          <a:p>
            <a:pPr marL="0" lvl="0" indent="0" algn="l" rtl="0">
              <a:spcBef>
                <a:spcPts val="0"/>
              </a:spcBef>
              <a:spcAft>
                <a:spcPts val="0"/>
              </a:spcAft>
              <a:buNone/>
            </a:pPr>
            <a:endParaRPr sz="105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351a20c9c7_2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351a20c9c7_2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20174fbd1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20174fbd1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51a20c9c7_2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351a20c9c7_2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valeurs prédites sont un peu éloignées de la première bissectrice. En effet, Les écarts et mauvais résultats obtenus dépendent donc du faible nombre de données qui impactent le Train_Test_Split initial. Le modèle est correctement entrainé mais n'obtient pas de bon résultats sur le jeu de test (pas d'overfiting constaté dans les entrainements).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29a4281d06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29a4281d06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20174fbd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20174fbd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50">
                <a:solidFill>
                  <a:schemeClr val="dk1"/>
                </a:solidFill>
                <a:highlight>
                  <a:srgbClr val="FFFFFF"/>
                </a:highlight>
              </a:rPr>
              <a:t>La variable cible étant la même et les variables explications presque identiques, on se retrouve avec des résultats qui sont proches de ce qui avait été vu auparavant. Les modèles linéaires ne sont pas adaptées à notre problème de régression. Le choix se portera sur des modèles ensemblistes et plus particulièrement, l'algorithme de RandomForest et XGBBoost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0174fbd1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20174fbd1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351a20c9c7_2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351a20c9c7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9a4281d06_2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9a4281d06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29a4281d06_2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29a4281d06_2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29a4215208_0_5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29a4215208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29a4281d06_2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29a4281d06_2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29a4215208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29a4215208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120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2def30274f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2def30274f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34fdcf2b4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34fdcf2b4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34fdcf2b43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34fdcf2b43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4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txBox="1">
            <a:spLocks noGrp="1"/>
          </p:cNvSpPr>
          <p:nvPr>
            <p:ph type="subTitle" idx="1"/>
          </p:nvPr>
        </p:nvSpPr>
        <p:spPr>
          <a:xfrm>
            <a:off x="-600650" y="7934373"/>
            <a:ext cx="8520600" cy="733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Mitra DADGAR-Data Scientist</a:t>
            </a:r>
            <a:endParaRPr/>
          </a:p>
        </p:txBody>
      </p:sp>
      <p:pic>
        <p:nvPicPr>
          <p:cNvPr id="57" name="Google Shape;57;p13"/>
          <p:cNvPicPr preferRelativeResize="0"/>
          <p:nvPr/>
        </p:nvPicPr>
        <p:blipFill>
          <a:blip r:embed="rId3">
            <a:alphaModFix/>
          </a:blip>
          <a:stretch>
            <a:fillRect/>
          </a:stretch>
        </p:blipFill>
        <p:spPr>
          <a:xfrm>
            <a:off x="0" y="0"/>
            <a:ext cx="9143999" cy="5063925"/>
          </a:xfrm>
          <a:prstGeom prst="rect">
            <a:avLst/>
          </a:prstGeom>
          <a:noFill/>
          <a:ln>
            <a:noFill/>
          </a:ln>
        </p:spPr>
      </p:pic>
      <p:sp>
        <p:nvSpPr>
          <p:cNvPr id="58" name="Google Shape;58;p13"/>
          <p:cNvSpPr txBox="1"/>
          <p:nvPr/>
        </p:nvSpPr>
        <p:spPr>
          <a:xfrm>
            <a:off x="564250" y="91950"/>
            <a:ext cx="5433000" cy="1217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700" b="1">
                <a:highlight>
                  <a:srgbClr val="F5F5F5"/>
                </a:highlight>
                <a:latin typeface="Montserrat"/>
                <a:ea typeface="Montserrat"/>
                <a:cs typeface="Montserrat"/>
                <a:sym typeface="Montserrat"/>
              </a:rPr>
              <a:t>Anticipation de la consommation d’énergie et d’émission de CO2</a:t>
            </a:r>
            <a:endParaRPr sz="1700" b="1">
              <a:highlight>
                <a:srgbClr val="F5F5F5"/>
              </a:highlight>
              <a:latin typeface="Montserrat"/>
              <a:ea typeface="Montserrat"/>
              <a:cs typeface="Montserrat"/>
              <a:sym typeface="Montserrat"/>
            </a:endParaRPr>
          </a:p>
          <a:p>
            <a:pPr marL="0" lvl="0" indent="0" algn="l" rtl="0">
              <a:spcBef>
                <a:spcPts val="0"/>
              </a:spcBef>
              <a:spcAft>
                <a:spcPts val="0"/>
              </a:spcAft>
              <a:buNone/>
            </a:pPr>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59" name="Google Shape;59;p13"/>
          <p:cNvSpPr txBox="1"/>
          <p:nvPr/>
        </p:nvSpPr>
        <p:spPr>
          <a:xfrm>
            <a:off x="5186925" y="4398675"/>
            <a:ext cx="34725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en" sz="1700">
                <a:highlight>
                  <a:srgbClr val="F5F5F5"/>
                </a:highlight>
                <a:latin typeface="Montserrat"/>
                <a:ea typeface="Montserrat"/>
                <a:cs typeface="Montserrat"/>
                <a:sym typeface="Montserrat"/>
              </a:rPr>
              <a:t>Mitra DADGAR-Data Scientist</a:t>
            </a:r>
            <a:endParaRPr sz="1700">
              <a:highlight>
                <a:srgbClr val="F5F5F5"/>
              </a:highlight>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2"/>
          <p:cNvSpPr txBox="1">
            <a:spLocks noGrp="1"/>
          </p:cNvSpPr>
          <p:nvPr>
            <p:ph type="title"/>
          </p:nvPr>
        </p:nvSpPr>
        <p:spPr>
          <a:xfrm>
            <a:off x="311700" y="240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1100"/>
              </a:spcBef>
              <a:spcAft>
                <a:spcPts val="0"/>
              </a:spcAft>
              <a:buNone/>
            </a:pPr>
            <a:r>
              <a:rPr lang="en"/>
              <a:t>Influence de l’âge sur les targets</a:t>
            </a:r>
            <a:endParaRPr sz="16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pic>
        <p:nvPicPr>
          <p:cNvPr id="131" name="Google Shape;131;p22"/>
          <p:cNvPicPr preferRelativeResize="0"/>
          <p:nvPr/>
        </p:nvPicPr>
        <p:blipFill>
          <a:blip r:embed="rId3">
            <a:alphaModFix/>
          </a:blip>
          <a:stretch>
            <a:fillRect/>
          </a:stretch>
        </p:blipFill>
        <p:spPr>
          <a:xfrm>
            <a:off x="406650" y="1659450"/>
            <a:ext cx="3921899" cy="2367275"/>
          </a:xfrm>
          <a:prstGeom prst="rect">
            <a:avLst/>
          </a:prstGeom>
          <a:noFill/>
          <a:ln>
            <a:noFill/>
          </a:ln>
        </p:spPr>
      </p:pic>
      <p:pic>
        <p:nvPicPr>
          <p:cNvPr id="132" name="Google Shape;132;p22"/>
          <p:cNvPicPr preferRelativeResize="0"/>
          <p:nvPr/>
        </p:nvPicPr>
        <p:blipFill>
          <a:blip r:embed="rId4">
            <a:alphaModFix/>
          </a:blip>
          <a:stretch>
            <a:fillRect/>
          </a:stretch>
        </p:blipFill>
        <p:spPr>
          <a:xfrm>
            <a:off x="4582125" y="1651425"/>
            <a:ext cx="4257074" cy="2427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Distribution des types de bâtiments</a:t>
            </a:r>
            <a:endParaRPr/>
          </a:p>
        </p:txBody>
      </p:sp>
      <p:pic>
        <p:nvPicPr>
          <p:cNvPr id="138" name="Google Shape;138;p23"/>
          <p:cNvPicPr preferRelativeResize="0"/>
          <p:nvPr/>
        </p:nvPicPr>
        <p:blipFill>
          <a:blip r:embed="rId3">
            <a:alphaModFix/>
          </a:blip>
          <a:stretch>
            <a:fillRect/>
          </a:stretch>
        </p:blipFill>
        <p:spPr>
          <a:xfrm>
            <a:off x="396697" y="1408250"/>
            <a:ext cx="3946175" cy="2973250"/>
          </a:xfrm>
          <a:prstGeom prst="rect">
            <a:avLst/>
          </a:prstGeom>
          <a:noFill/>
          <a:ln>
            <a:noFill/>
          </a:ln>
        </p:spPr>
      </p:pic>
      <p:pic>
        <p:nvPicPr>
          <p:cNvPr id="139" name="Google Shape;139;p23"/>
          <p:cNvPicPr preferRelativeResize="0"/>
          <p:nvPr/>
        </p:nvPicPr>
        <p:blipFill>
          <a:blip r:embed="rId4">
            <a:alphaModFix/>
          </a:blip>
          <a:stretch>
            <a:fillRect/>
          </a:stretch>
        </p:blipFill>
        <p:spPr>
          <a:xfrm>
            <a:off x="4614984" y="1386950"/>
            <a:ext cx="4204916" cy="2973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Distribution des mesures énergétiques</a:t>
            </a:r>
            <a:endParaRPr/>
          </a:p>
        </p:txBody>
      </p:sp>
      <p:sp>
        <p:nvSpPr>
          <p:cNvPr id="145" name="Google Shape;145;p24"/>
          <p:cNvSpPr txBox="1">
            <a:spLocks noGrp="1"/>
          </p:cNvSpPr>
          <p:nvPr>
            <p:ph type="body" idx="1"/>
          </p:nvPr>
        </p:nvSpPr>
        <p:spPr>
          <a:xfrm>
            <a:off x="311700" y="1163975"/>
            <a:ext cx="8685600" cy="3420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00">
                <a:solidFill>
                  <a:srgbClr val="363739"/>
                </a:solidFill>
                <a:latin typeface="Arial"/>
                <a:ea typeface="Arial"/>
                <a:cs typeface="Arial"/>
                <a:sym typeface="Arial"/>
              </a:rPr>
              <a:t>Boîte à moustache de la variable « Total GHG Emissions , Site Energy Use, Energy Star Score »</a:t>
            </a:r>
            <a:endParaRPr sz="1300">
              <a:solidFill>
                <a:srgbClr val="363739"/>
              </a:solidFill>
              <a:latin typeface="Arial"/>
              <a:ea typeface="Arial"/>
              <a:cs typeface="Arial"/>
              <a:sym typeface="Arial"/>
            </a:endParaRPr>
          </a:p>
          <a:p>
            <a:pPr marL="0" lvl="0" indent="0" algn="l" rtl="0">
              <a:spcBef>
                <a:spcPts val="1200"/>
              </a:spcBef>
              <a:spcAft>
                <a:spcPts val="1200"/>
              </a:spcAft>
              <a:buNone/>
            </a:pPr>
            <a:endParaRPr/>
          </a:p>
        </p:txBody>
      </p:sp>
      <p:pic>
        <p:nvPicPr>
          <p:cNvPr id="146" name="Google Shape;146;p24"/>
          <p:cNvPicPr preferRelativeResize="0"/>
          <p:nvPr/>
        </p:nvPicPr>
        <p:blipFill>
          <a:blip r:embed="rId3">
            <a:alphaModFix/>
          </a:blip>
          <a:stretch>
            <a:fillRect/>
          </a:stretch>
        </p:blipFill>
        <p:spPr>
          <a:xfrm>
            <a:off x="311700" y="2092000"/>
            <a:ext cx="2978731" cy="2268000"/>
          </a:xfrm>
          <a:prstGeom prst="rect">
            <a:avLst/>
          </a:prstGeom>
          <a:noFill/>
          <a:ln>
            <a:noFill/>
          </a:ln>
        </p:spPr>
      </p:pic>
      <p:pic>
        <p:nvPicPr>
          <p:cNvPr id="147" name="Google Shape;147;p24"/>
          <p:cNvPicPr preferRelativeResize="0"/>
          <p:nvPr/>
        </p:nvPicPr>
        <p:blipFill>
          <a:blip r:embed="rId4">
            <a:alphaModFix/>
          </a:blip>
          <a:stretch>
            <a:fillRect/>
          </a:stretch>
        </p:blipFill>
        <p:spPr>
          <a:xfrm>
            <a:off x="6134450" y="2168200"/>
            <a:ext cx="2937750" cy="2191800"/>
          </a:xfrm>
          <a:prstGeom prst="rect">
            <a:avLst/>
          </a:prstGeom>
          <a:noFill/>
          <a:ln>
            <a:noFill/>
          </a:ln>
        </p:spPr>
      </p:pic>
      <p:pic>
        <p:nvPicPr>
          <p:cNvPr id="148" name="Google Shape;148;p24"/>
          <p:cNvPicPr preferRelativeResize="0"/>
          <p:nvPr/>
        </p:nvPicPr>
        <p:blipFill>
          <a:blip r:embed="rId5">
            <a:alphaModFix/>
          </a:blip>
          <a:stretch>
            <a:fillRect/>
          </a:stretch>
        </p:blipFill>
        <p:spPr>
          <a:xfrm>
            <a:off x="3292650" y="2092000"/>
            <a:ext cx="2813151" cy="2320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t>Répartition des bâtiments en distribution Quartier                                 </a:t>
            </a:r>
            <a:r>
              <a:rPr lang="en" sz="1050">
                <a:solidFill>
                  <a:srgbClr val="000000"/>
                </a:solidFill>
                <a:highlight>
                  <a:schemeClr val="lt1"/>
                </a:highlight>
                <a:latin typeface="Arial"/>
                <a:ea typeface="Arial"/>
                <a:cs typeface="Arial"/>
                <a:sym typeface="Arial"/>
              </a:rPr>
              <a:t>La répartition des localisation des bâtiments dans Seattle</a:t>
            </a:r>
            <a:endParaRPr/>
          </a:p>
        </p:txBody>
      </p:sp>
      <p:pic>
        <p:nvPicPr>
          <p:cNvPr id="154" name="Google Shape;154;p25"/>
          <p:cNvPicPr preferRelativeResize="0"/>
          <p:nvPr/>
        </p:nvPicPr>
        <p:blipFill>
          <a:blip r:embed="rId3">
            <a:alphaModFix/>
          </a:blip>
          <a:stretch>
            <a:fillRect/>
          </a:stretch>
        </p:blipFill>
        <p:spPr>
          <a:xfrm>
            <a:off x="5770925" y="1395625"/>
            <a:ext cx="2539949" cy="3335051"/>
          </a:xfrm>
          <a:prstGeom prst="rect">
            <a:avLst/>
          </a:prstGeom>
          <a:noFill/>
          <a:ln>
            <a:noFill/>
          </a:ln>
        </p:spPr>
      </p:pic>
      <p:pic>
        <p:nvPicPr>
          <p:cNvPr id="155" name="Google Shape;155;p25"/>
          <p:cNvPicPr preferRelativeResize="0"/>
          <p:nvPr/>
        </p:nvPicPr>
        <p:blipFill>
          <a:blip r:embed="rId4">
            <a:alphaModFix/>
          </a:blip>
          <a:stretch>
            <a:fillRect/>
          </a:stretch>
        </p:blipFill>
        <p:spPr>
          <a:xfrm>
            <a:off x="1028225" y="1508950"/>
            <a:ext cx="3846175" cy="3104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6"/>
          <p:cNvSpPr txBox="1">
            <a:spLocks noGrp="1"/>
          </p:cNvSpPr>
          <p:nvPr>
            <p:ph type="title"/>
          </p:nvPr>
        </p:nvSpPr>
        <p:spPr>
          <a:xfrm>
            <a:off x="311700" y="169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Analyse de SiteEnergyUse</a:t>
            </a:r>
            <a:endParaRPr/>
          </a:p>
        </p:txBody>
      </p:sp>
      <p:pic>
        <p:nvPicPr>
          <p:cNvPr id="161" name="Google Shape;161;p26"/>
          <p:cNvPicPr preferRelativeResize="0"/>
          <p:nvPr/>
        </p:nvPicPr>
        <p:blipFill>
          <a:blip r:embed="rId3">
            <a:alphaModFix/>
          </a:blip>
          <a:stretch>
            <a:fillRect/>
          </a:stretch>
        </p:blipFill>
        <p:spPr>
          <a:xfrm>
            <a:off x="5967373" y="665425"/>
            <a:ext cx="3082252" cy="4082375"/>
          </a:xfrm>
          <a:prstGeom prst="rect">
            <a:avLst/>
          </a:prstGeom>
          <a:noFill/>
          <a:ln>
            <a:noFill/>
          </a:ln>
        </p:spPr>
      </p:pic>
      <p:pic>
        <p:nvPicPr>
          <p:cNvPr id="162" name="Google Shape;162;p26"/>
          <p:cNvPicPr preferRelativeResize="0"/>
          <p:nvPr/>
        </p:nvPicPr>
        <p:blipFill>
          <a:blip r:embed="rId4">
            <a:alphaModFix/>
          </a:blip>
          <a:stretch>
            <a:fillRect/>
          </a:stretch>
        </p:blipFill>
        <p:spPr>
          <a:xfrm>
            <a:off x="282125" y="1237050"/>
            <a:ext cx="5845224" cy="2987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700" y="272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Analyse de TotalGHGEmissions</a:t>
            </a:r>
            <a:endParaRPr/>
          </a:p>
          <a:p>
            <a:pPr marL="0" lvl="0" indent="0" algn="l" rtl="0">
              <a:spcBef>
                <a:spcPts val="0"/>
              </a:spcBef>
              <a:spcAft>
                <a:spcPts val="0"/>
              </a:spcAft>
              <a:buNone/>
            </a:pPr>
            <a:endParaRPr/>
          </a:p>
        </p:txBody>
      </p:sp>
      <p:pic>
        <p:nvPicPr>
          <p:cNvPr id="168" name="Google Shape;168;p27"/>
          <p:cNvPicPr preferRelativeResize="0"/>
          <p:nvPr/>
        </p:nvPicPr>
        <p:blipFill>
          <a:blip r:embed="rId3">
            <a:alphaModFix/>
          </a:blip>
          <a:stretch>
            <a:fillRect/>
          </a:stretch>
        </p:blipFill>
        <p:spPr>
          <a:xfrm>
            <a:off x="5882775" y="794325"/>
            <a:ext cx="3108824" cy="4152575"/>
          </a:xfrm>
          <a:prstGeom prst="rect">
            <a:avLst/>
          </a:prstGeom>
          <a:noFill/>
          <a:ln>
            <a:noFill/>
          </a:ln>
        </p:spPr>
      </p:pic>
      <p:pic>
        <p:nvPicPr>
          <p:cNvPr id="169" name="Google Shape;169;p27"/>
          <p:cNvPicPr preferRelativeResize="0"/>
          <p:nvPr/>
        </p:nvPicPr>
        <p:blipFill>
          <a:blip r:embed="rId4">
            <a:alphaModFix/>
          </a:blip>
          <a:stretch>
            <a:fillRect/>
          </a:stretch>
        </p:blipFill>
        <p:spPr>
          <a:xfrm>
            <a:off x="152400" y="1323850"/>
            <a:ext cx="5577976" cy="29515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181475" y="150600"/>
            <a:ext cx="8520600" cy="96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00"/>
              <a:t>Distribution de EnergyStarScore ainsi que sa relation avec les émissions de CO2 et consommation d'énergie </a:t>
            </a:r>
            <a:endParaRPr sz="2200"/>
          </a:p>
        </p:txBody>
      </p:sp>
      <p:pic>
        <p:nvPicPr>
          <p:cNvPr id="175" name="Google Shape;175;p28"/>
          <p:cNvPicPr preferRelativeResize="0"/>
          <p:nvPr/>
        </p:nvPicPr>
        <p:blipFill>
          <a:blip r:embed="rId3">
            <a:alphaModFix/>
          </a:blip>
          <a:stretch>
            <a:fillRect/>
          </a:stretch>
        </p:blipFill>
        <p:spPr>
          <a:xfrm>
            <a:off x="181475" y="1138175"/>
            <a:ext cx="5895225" cy="2867149"/>
          </a:xfrm>
          <a:prstGeom prst="rect">
            <a:avLst/>
          </a:prstGeom>
          <a:noFill/>
          <a:ln>
            <a:noFill/>
          </a:ln>
        </p:spPr>
      </p:pic>
      <p:sp>
        <p:nvSpPr>
          <p:cNvPr id="176" name="Google Shape;176;p28"/>
          <p:cNvSpPr txBox="1"/>
          <p:nvPr/>
        </p:nvSpPr>
        <p:spPr>
          <a:xfrm>
            <a:off x="238725" y="4198725"/>
            <a:ext cx="85206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highlight>
                  <a:srgbClr val="FFFFFF"/>
                </a:highlight>
              </a:rPr>
              <a:t>La distribution ne suit pas de loi normale et la majorité des bâtiments à un score supérieur à 50.Il semble que le score ENERGY STAR n'a pas une corrélation importante avec les émissions de CO2 et la consommation d’énergie.</a:t>
            </a:r>
            <a:endParaRPr/>
          </a:p>
        </p:txBody>
      </p:sp>
      <p:pic>
        <p:nvPicPr>
          <p:cNvPr id="177" name="Google Shape;177;p28"/>
          <p:cNvPicPr preferRelativeResize="0"/>
          <p:nvPr/>
        </p:nvPicPr>
        <p:blipFill>
          <a:blip r:embed="rId4">
            <a:alphaModFix/>
          </a:blip>
          <a:stretch>
            <a:fillRect/>
          </a:stretch>
        </p:blipFill>
        <p:spPr>
          <a:xfrm>
            <a:off x="6229100" y="1342800"/>
            <a:ext cx="2762500" cy="26625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311700" y="240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1100"/>
              </a:spcBef>
              <a:spcAft>
                <a:spcPts val="0"/>
              </a:spcAft>
              <a:buNone/>
            </a:pPr>
            <a:r>
              <a:rPr lang="en"/>
              <a:t>Corrélation linéaire des variables</a:t>
            </a:r>
            <a:endParaRPr sz="16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183" name="Google Shape;183;p29"/>
          <p:cNvSpPr txBox="1"/>
          <p:nvPr/>
        </p:nvSpPr>
        <p:spPr>
          <a:xfrm>
            <a:off x="508000" y="1830200"/>
            <a:ext cx="31680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Proxima Nova"/>
                <a:ea typeface="Proxima Nova"/>
                <a:cs typeface="Proxima Nova"/>
                <a:sym typeface="Proxima Nova"/>
              </a:rPr>
              <a:t>Corrélation forte entre les variables cibles 0.84</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Prédire l’une des variables target aide à prédire l’autre</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a:p>
            <a:pPr marL="0" lvl="0" indent="0" algn="l" rtl="0">
              <a:spcBef>
                <a:spcPts val="0"/>
              </a:spcBef>
              <a:spcAft>
                <a:spcPts val="0"/>
              </a:spcAft>
              <a:buNone/>
            </a:pPr>
            <a:r>
              <a:rPr lang="en">
                <a:latin typeface="Proxima Nova"/>
                <a:ea typeface="Proxima Nova"/>
                <a:cs typeface="Proxima Nova"/>
                <a:sym typeface="Proxima Nova"/>
              </a:rPr>
              <a:t>PropertyGFATotal et LargestPropertyUseTypeGFA sont liés à TotalGHGEmissions et également à SiteEnergyUse</a:t>
            </a:r>
            <a:endParaRPr>
              <a:latin typeface="Proxima Nova"/>
              <a:ea typeface="Proxima Nova"/>
              <a:cs typeface="Proxima Nova"/>
              <a:sym typeface="Proxima Nova"/>
            </a:endParaRPr>
          </a:p>
        </p:txBody>
      </p:sp>
      <p:pic>
        <p:nvPicPr>
          <p:cNvPr id="184" name="Google Shape;184;p29"/>
          <p:cNvPicPr preferRelativeResize="0"/>
          <p:nvPr/>
        </p:nvPicPr>
        <p:blipFill>
          <a:blip r:embed="rId3">
            <a:alphaModFix/>
          </a:blip>
          <a:stretch>
            <a:fillRect/>
          </a:stretch>
        </p:blipFill>
        <p:spPr>
          <a:xfrm>
            <a:off x="3980800" y="813225"/>
            <a:ext cx="4916759" cy="40254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88"/>
        <p:cNvGrpSpPr/>
        <p:nvPr/>
      </p:nvGrpSpPr>
      <p:grpSpPr>
        <a:xfrm>
          <a:off x="0" y="0"/>
          <a:ext cx="0" cy="0"/>
          <a:chOff x="0" y="0"/>
          <a:chExt cx="0" cy="0"/>
        </a:xfrm>
      </p:grpSpPr>
      <p:sp>
        <p:nvSpPr>
          <p:cNvPr id="189" name="Google Shape;189;p30"/>
          <p:cNvSpPr txBox="1">
            <a:spLocks noGrp="1"/>
          </p:cNvSpPr>
          <p:nvPr>
            <p:ph type="title"/>
          </p:nvPr>
        </p:nvSpPr>
        <p:spPr>
          <a:xfrm>
            <a:off x="233050" y="98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engineering</a:t>
            </a:r>
            <a:endParaRPr/>
          </a:p>
        </p:txBody>
      </p:sp>
      <p:sp>
        <p:nvSpPr>
          <p:cNvPr id="190" name="Google Shape;190;p30"/>
          <p:cNvSpPr txBox="1">
            <a:spLocks noGrp="1"/>
          </p:cNvSpPr>
          <p:nvPr>
            <p:ph type="body" idx="1"/>
          </p:nvPr>
        </p:nvSpPr>
        <p:spPr>
          <a:xfrm>
            <a:off x="233050" y="671675"/>
            <a:ext cx="8520600" cy="43776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050" b="1">
                <a:solidFill>
                  <a:srgbClr val="000000"/>
                </a:solidFill>
                <a:highlight>
                  <a:srgbClr val="FFFFFF"/>
                </a:highlight>
                <a:latin typeface="Arial"/>
                <a:ea typeface="Arial"/>
                <a:cs typeface="Arial"/>
                <a:sym typeface="Arial"/>
              </a:rPr>
              <a:t>Création de nouvelles variables pour l’exploration :</a:t>
            </a:r>
            <a:r>
              <a:rPr lang="en" sz="1050">
                <a:solidFill>
                  <a:srgbClr val="000000"/>
                </a:solidFill>
                <a:highlight>
                  <a:srgbClr val="FFFFFF"/>
                </a:highlight>
                <a:latin typeface="Arial"/>
                <a:ea typeface="Arial"/>
                <a:cs typeface="Arial"/>
                <a:sym typeface="Arial"/>
              </a:rPr>
              <a:t>  </a:t>
            </a:r>
            <a:endParaRPr sz="1050">
              <a:solidFill>
                <a:srgbClr val="000000"/>
              </a:solidFill>
              <a:highlight>
                <a:srgbClr val="FFFFFF"/>
              </a:highlight>
              <a:latin typeface="Arial"/>
              <a:ea typeface="Arial"/>
              <a:cs typeface="Arial"/>
              <a:sym typeface="Arial"/>
            </a:endParaRPr>
          </a:p>
          <a:p>
            <a:pPr marL="457200" lvl="0" indent="-295275" algn="l" rtl="0">
              <a:spcBef>
                <a:spcPts val="120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(data leakage) Energy/Surface : la consommation d'énergie sur surface (SiteEnergyUse(kBtu) / PropertyGFATotal)</a:t>
            </a:r>
            <a:endParaRPr sz="1050">
              <a:solidFill>
                <a:srgbClr val="000000"/>
              </a:solidFill>
              <a:highlight>
                <a:srgbClr val="FFFFFF"/>
              </a:highlight>
              <a:latin typeface="Arial"/>
              <a:ea typeface="Arial"/>
              <a:cs typeface="Arial"/>
              <a:sym typeface="Arial"/>
            </a:endParaRPr>
          </a:p>
          <a:p>
            <a:pPr marL="457200" lvl="0" indent="-295275" algn="l" rtl="0">
              <a:spcBef>
                <a:spcPts val="0"/>
              </a:spcBef>
              <a:spcAft>
                <a:spcPts val="0"/>
              </a:spcAft>
              <a:buClr>
                <a:srgbClr val="000000"/>
              </a:buClr>
              <a:buSzPts val="1050"/>
              <a:buFont typeface="Arial"/>
              <a:buChar char="❖"/>
            </a:pPr>
            <a:r>
              <a:rPr lang="en" sz="1050">
                <a:solidFill>
                  <a:srgbClr val="000000"/>
                </a:solidFill>
                <a:highlight>
                  <a:schemeClr val="lt1"/>
                </a:highlight>
                <a:latin typeface="Arial"/>
                <a:ea typeface="Arial"/>
                <a:cs typeface="Arial"/>
                <a:sym typeface="Arial"/>
              </a:rPr>
              <a:t>(data leakage) </a:t>
            </a:r>
            <a:r>
              <a:rPr lang="en" sz="1050">
                <a:solidFill>
                  <a:srgbClr val="000000"/>
                </a:solidFill>
                <a:highlight>
                  <a:srgbClr val="FFFFFF"/>
                </a:highlight>
                <a:latin typeface="Arial"/>
                <a:ea typeface="Arial"/>
                <a:cs typeface="Arial"/>
                <a:sym typeface="Arial"/>
              </a:rPr>
              <a:t>GHG/Surface: l'émissions de CO2 GHG sur surface (TotalGHGEmissions / PropertyGFATotal)</a:t>
            </a:r>
            <a:endParaRPr sz="1050">
              <a:solidFill>
                <a:srgbClr val="000000"/>
              </a:solidFill>
              <a:highlight>
                <a:srgbClr val="FFFFFF"/>
              </a:highlight>
              <a:latin typeface="Arial"/>
              <a:ea typeface="Arial"/>
              <a:cs typeface="Arial"/>
              <a:sym typeface="Arial"/>
            </a:endParaRPr>
          </a:p>
          <a:p>
            <a:pPr marL="457200" lvl="0" indent="-295275" algn="l" rtl="0">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Âge de bâtiments (Année – Année de construction)</a:t>
            </a:r>
            <a:endParaRPr sz="1050">
              <a:solidFill>
                <a:srgbClr val="000000"/>
              </a:solidFill>
              <a:highlight>
                <a:srgbClr val="FFFFFF"/>
              </a:highlight>
              <a:latin typeface="Arial"/>
              <a:ea typeface="Arial"/>
              <a:cs typeface="Arial"/>
              <a:sym typeface="Arial"/>
            </a:endParaRPr>
          </a:p>
          <a:p>
            <a:pPr marL="457200" lvl="0" indent="0" algn="l" rtl="0">
              <a:spcBef>
                <a:spcPts val="1200"/>
              </a:spcBef>
              <a:spcAft>
                <a:spcPts val="1200"/>
              </a:spcAft>
              <a:buNone/>
            </a:pPr>
            <a:endParaRPr sz="1050">
              <a:solidFill>
                <a:srgbClr val="000000"/>
              </a:solidFill>
              <a:highlight>
                <a:srgbClr val="FFFFFF"/>
              </a:highlight>
              <a:latin typeface="Arial"/>
              <a:ea typeface="Arial"/>
              <a:cs typeface="Arial"/>
              <a:sym typeface="Arial"/>
            </a:endParaRPr>
          </a:p>
        </p:txBody>
      </p:sp>
      <p:pic>
        <p:nvPicPr>
          <p:cNvPr id="191" name="Google Shape;191;p30"/>
          <p:cNvPicPr preferRelativeResize="0"/>
          <p:nvPr/>
        </p:nvPicPr>
        <p:blipFill>
          <a:blip r:embed="rId3">
            <a:alphaModFix/>
          </a:blip>
          <a:stretch>
            <a:fillRect/>
          </a:stretch>
        </p:blipFill>
        <p:spPr>
          <a:xfrm>
            <a:off x="883550" y="1779875"/>
            <a:ext cx="3237550" cy="3131075"/>
          </a:xfrm>
          <a:prstGeom prst="rect">
            <a:avLst/>
          </a:prstGeom>
          <a:noFill/>
          <a:ln>
            <a:noFill/>
          </a:ln>
        </p:spPr>
      </p:pic>
      <p:pic>
        <p:nvPicPr>
          <p:cNvPr id="192" name="Google Shape;192;p30"/>
          <p:cNvPicPr preferRelativeResize="0"/>
          <p:nvPr/>
        </p:nvPicPr>
        <p:blipFill>
          <a:blip r:embed="rId4">
            <a:alphaModFix/>
          </a:blip>
          <a:stretch>
            <a:fillRect/>
          </a:stretch>
        </p:blipFill>
        <p:spPr>
          <a:xfrm>
            <a:off x="4835050" y="1868975"/>
            <a:ext cx="3121250" cy="29520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96"/>
        <p:cNvGrpSpPr/>
        <p:nvPr/>
      </p:nvGrpSpPr>
      <p:grpSpPr>
        <a:xfrm>
          <a:off x="0" y="0"/>
          <a:ext cx="0" cy="0"/>
          <a:chOff x="0" y="0"/>
          <a:chExt cx="0" cy="0"/>
        </a:xfrm>
      </p:grpSpPr>
      <p:sp>
        <p:nvSpPr>
          <p:cNvPr id="197" name="Google Shape;197;p31"/>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engineering</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98" name="Google Shape;198;p31"/>
          <p:cNvPicPr preferRelativeResize="0"/>
          <p:nvPr/>
        </p:nvPicPr>
        <p:blipFill>
          <a:blip r:embed="rId3">
            <a:alphaModFix/>
          </a:blip>
          <a:stretch>
            <a:fillRect/>
          </a:stretch>
        </p:blipFill>
        <p:spPr>
          <a:xfrm>
            <a:off x="685800" y="1316850"/>
            <a:ext cx="3399575" cy="3445651"/>
          </a:xfrm>
          <a:prstGeom prst="rect">
            <a:avLst/>
          </a:prstGeom>
          <a:noFill/>
          <a:ln>
            <a:noFill/>
          </a:ln>
        </p:spPr>
      </p:pic>
      <p:sp>
        <p:nvSpPr>
          <p:cNvPr id="199" name="Google Shape;199;p31"/>
          <p:cNvSpPr txBox="1"/>
          <p:nvPr/>
        </p:nvSpPr>
        <p:spPr>
          <a:xfrm>
            <a:off x="399800" y="865325"/>
            <a:ext cx="63732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363739"/>
                </a:solidFill>
              </a:rPr>
              <a:t>Distribution </a:t>
            </a:r>
            <a:r>
              <a:rPr lang="en" sz="1050">
                <a:highlight>
                  <a:srgbClr val="FFFFFF"/>
                </a:highlight>
              </a:rPr>
              <a:t>la consommation d'énergie sur surface et l'émission de CO2 GHG sur surface.</a:t>
            </a:r>
            <a:endParaRPr>
              <a:latin typeface="Proxima Nova"/>
              <a:ea typeface="Proxima Nova"/>
              <a:cs typeface="Proxima Nova"/>
              <a:sym typeface="Proxima Nova"/>
            </a:endParaRPr>
          </a:p>
        </p:txBody>
      </p:sp>
      <p:pic>
        <p:nvPicPr>
          <p:cNvPr id="200" name="Google Shape;200;p31"/>
          <p:cNvPicPr preferRelativeResize="0"/>
          <p:nvPr/>
        </p:nvPicPr>
        <p:blipFill>
          <a:blip r:embed="rId4">
            <a:alphaModFix/>
          </a:blip>
          <a:stretch>
            <a:fillRect/>
          </a:stretch>
        </p:blipFill>
        <p:spPr>
          <a:xfrm>
            <a:off x="4760100" y="1158425"/>
            <a:ext cx="3339250" cy="3535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Contenu</a:t>
            </a:r>
            <a:endParaRPr/>
          </a:p>
        </p:txBody>
      </p:sp>
      <p:sp>
        <p:nvSpPr>
          <p:cNvPr id="65" name="Google Shape;65;p14"/>
          <p:cNvSpPr/>
          <p:nvPr/>
        </p:nvSpPr>
        <p:spPr>
          <a:xfrm>
            <a:off x="4687900" y="1310675"/>
            <a:ext cx="424500" cy="407100"/>
          </a:xfrm>
          <a:prstGeom prst="hexagon">
            <a:avLst>
              <a:gd name="adj" fmla="val 25000"/>
              <a:gd name="vf" fmla="val 115470"/>
            </a:avLst>
          </a:prstGeom>
          <a:solidFill>
            <a:srgbClr val="D8A530"/>
          </a:solid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363739"/>
                </a:solidFill>
              </a:rPr>
              <a:t>1</a:t>
            </a:r>
            <a:endParaRPr i="1">
              <a:solidFill>
                <a:srgbClr val="363739"/>
              </a:solidFill>
              <a:latin typeface="Barlow"/>
              <a:ea typeface="Barlow"/>
              <a:cs typeface="Barlow"/>
              <a:sym typeface="Barlow"/>
            </a:endParaRPr>
          </a:p>
        </p:txBody>
      </p:sp>
      <p:sp>
        <p:nvSpPr>
          <p:cNvPr id="66" name="Google Shape;66;p14"/>
          <p:cNvSpPr/>
          <p:nvPr/>
        </p:nvSpPr>
        <p:spPr>
          <a:xfrm>
            <a:off x="4687900" y="2172025"/>
            <a:ext cx="424500" cy="407100"/>
          </a:xfrm>
          <a:prstGeom prst="hexagon">
            <a:avLst>
              <a:gd name="adj" fmla="val 25000"/>
              <a:gd name="vf" fmla="val 115470"/>
            </a:avLst>
          </a:prstGeom>
          <a:solidFill>
            <a:srgbClr val="D8A530"/>
          </a:solid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363739"/>
                </a:solidFill>
              </a:rPr>
              <a:t>2</a:t>
            </a:r>
            <a:endParaRPr>
              <a:solidFill>
                <a:srgbClr val="363739"/>
              </a:solidFill>
            </a:endParaRPr>
          </a:p>
        </p:txBody>
      </p:sp>
      <p:sp>
        <p:nvSpPr>
          <p:cNvPr id="67" name="Google Shape;67;p14"/>
          <p:cNvSpPr/>
          <p:nvPr/>
        </p:nvSpPr>
        <p:spPr>
          <a:xfrm>
            <a:off x="4721650" y="2910875"/>
            <a:ext cx="424500" cy="407100"/>
          </a:xfrm>
          <a:prstGeom prst="hexagon">
            <a:avLst>
              <a:gd name="adj" fmla="val 25000"/>
              <a:gd name="vf" fmla="val 115470"/>
            </a:avLst>
          </a:prstGeom>
          <a:solidFill>
            <a:srgbClr val="D8A530"/>
          </a:solid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363739"/>
                </a:solidFill>
              </a:rPr>
              <a:t>3</a:t>
            </a:r>
            <a:endParaRPr>
              <a:solidFill>
                <a:srgbClr val="363739"/>
              </a:solidFill>
            </a:endParaRPr>
          </a:p>
        </p:txBody>
      </p:sp>
      <p:sp>
        <p:nvSpPr>
          <p:cNvPr id="68" name="Google Shape;68;p14"/>
          <p:cNvSpPr/>
          <p:nvPr/>
        </p:nvSpPr>
        <p:spPr>
          <a:xfrm>
            <a:off x="4721650" y="3744925"/>
            <a:ext cx="424500" cy="407100"/>
          </a:xfrm>
          <a:prstGeom prst="hexagon">
            <a:avLst>
              <a:gd name="adj" fmla="val 25000"/>
              <a:gd name="vf" fmla="val 115470"/>
            </a:avLst>
          </a:prstGeom>
          <a:solidFill>
            <a:srgbClr val="D8A530"/>
          </a:solid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363739"/>
                </a:solidFill>
              </a:rPr>
              <a:t>4</a:t>
            </a:r>
            <a:endParaRPr>
              <a:solidFill>
                <a:srgbClr val="363739"/>
              </a:solidFill>
            </a:endParaRPr>
          </a:p>
        </p:txBody>
      </p:sp>
      <p:sp>
        <p:nvSpPr>
          <p:cNvPr id="69" name="Google Shape;69;p14"/>
          <p:cNvSpPr txBox="1"/>
          <p:nvPr/>
        </p:nvSpPr>
        <p:spPr>
          <a:xfrm>
            <a:off x="5397447" y="2883575"/>
            <a:ext cx="2480700" cy="4617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b="1">
                <a:latin typeface="Amatic SC"/>
                <a:ea typeface="Amatic SC"/>
                <a:cs typeface="Amatic SC"/>
                <a:sym typeface="Amatic SC"/>
              </a:rPr>
              <a:t>Machine learning et modelisation</a:t>
            </a:r>
            <a:endParaRPr>
              <a:latin typeface="Barlow"/>
              <a:ea typeface="Barlow"/>
              <a:cs typeface="Barlow"/>
              <a:sym typeface="Barlow"/>
            </a:endParaRPr>
          </a:p>
        </p:txBody>
      </p:sp>
      <p:sp>
        <p:nvSpPr>
          <p:cNvPr id="70" name="Google Shape;70;p14"/>
          <p:cNvSpPr txBox="1"/>
          <p:nvPr/>
        </p:nvSpPr>
        <p:spPr>
          <a:xfrm>
            <a:off x="5350725" y="2090125"/>
            <a:ext cx="2527500" cy="461700"/>
          </a:xfrm>
          <a:prstGeom prst="rect">
            <a:avLst/>
          </a:prstGeom>
          <a:solidFill>
            <a:srgbClr val="FFE599"/>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800" b="1">
                <a:latin typeface="Amatic SC"/>
                <a:ea typeface="Amatic SC"/>
                <a:cs typeface="Amatic SC"/>
                <a:sym typeface="Amatic SC"/>
              </a:rPr>
              <a:t>NEttoyage et Analyse descriptive</a:t>
            </a:r>
            <a:endParaRPr sz="1800" b="1">
              <a:latin typeface="Amatic SC"/>
              <a:ea typeface="Amatic SC"/>
              <a:cs typeface="Amatic SC"/>
              <a:sym typeface="Amatic SC"/>
            </a:endParaRPr>
          </a:p>
        </p:txBody>
      </p:sp>
      <p:sp>
        <p:nvSpPr>
          <p:cNvPr id="71" name="Google Shape;71;p14"/>
          <p:cNvSpPr txBox="1"/>
          <p:nvPr/>
        </p:nvSpPr>
        <p:spPr>
          <a:xfrm>
            <a:off x="5432176" y="3717625"/>
            <a:ext cx="2445900" cy="461700"/>
          </a:xfrm>
          <a:prstGeom prst="rect">
            <a:avLst/>
          </a:prstGeom>
          <a:solidFill>
            <a:srgbClr val="FFE599"/>
          </a:solid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sz="1800" b="1">
                <a:latin typeface="Amatic SC"/>
                <a:ea typeface="Amatic SC"/>
                <a:cs typeface="Amatic SC"/>
                <a:sym typeface="Amatic SC"/>
              </a:rPr>
              <a:t>Conclusion et Améliorations </a:t>
            </a:r>
            <a:endParaRPr sz="1800" b="1">
              <a:latin typeface="Amatic SC"/>
              <a:ea typeface="Amatic SC"/>
              <a:cs typeface="Amatic SC"/>
              <a:sym typeface="Amatic SC"/>
            </a:endParaRPr>
          </a:p>
        </p:txBody>
      </p:sp>
      <p:sp>
        <p:nvSpPr>
          <p:cNvPr id="72" name="Google Shape;72;p14"/>
          <p:cNvSpPr txBox="1"/>
          <p:nvPr/>
        </p:nvSpPr>
        <p:spPr>
          <a:xfrm>
            <a:off x="5350724" y="1310675"/>
            <a:ext cx="2527500" cy="477000"/>
          </a:xfrm>
          <a:prstGeom prst="rect">
            <a:avLst/>
          </a:prstGeom>
          <a:solidFill>
            <a:srgbClr val="FFE59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b="1">
                <a:latin typeface="Amatic SC"/>
                <a:ea typeface="Amatic SC"/>
                <a:cs typeface="Amatic SC"/>
                <a:sym typeface="Amatic SC"/>
              </a:rPr>
              <a:t>Introduction</a:t>
            </a:r>
            <a:endParaRPr sz="1900" b="1">
              <a:latin typeface="Amatic SC"/>
              <a:ea typeface="Amatic SC"/>
              <a:cs typeface="Amatic SC"/>
              <a:sym typeface="Amatic SC"/>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Feature Engineering</a:t>
            </a:r>
            <a:endParaRPr/>
          </a:p>
          <a:p>
            <a:pPr marL="0" lvl="0" indent="0" algn="l" rtl="0">
              <a:spcBef>
                <a:spcPts val="0"/>
              </a:spcBef>
              <a:spcAft>
                <a:spcPts val="0"/>
              </a:spcAft>
              <a:buNone/>
            </a:pPr>
            <a:endParaRPr/>
          </a:p>
        </p:txBody>
      </p:sp>
      <p:sp>
        <p:nvSpPr>
          <p:cNvPr id="206" name="Google Shape;20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1000"/>
              </a:spcBef>
              <a:spcAft>
                <a:spcPts val="0"/>
              </a:spcAft>
              <a:buNone/>
            </a:pPr>
            <a:r>
              <a:rPr lang="en" sz="1050" b="1">
                <a:solidFill>
                  <a:srgbClr val="000000"/>
                </a:solidFill>
                <a:highlight>
                  <a:srgbClr val="FFFFFF"/>
                </a:highlight>
                <a:latin typeface="Arial"/>
                <a:ea typeface="Arial"/>
                <a:cs typeface="Arial"/>
                <a:sym typeface="Arial"/>
              </a:rPr>
              <a:t>Création de nouvelles variables:</a:t>
            </a:r>
            <a:endParaRPr sz="1200">
              <a:solidFill>
                <a:srgbClr val="363739"/>
              </a:solidFill>
              <a:latin typeface="Arial"/>
              <a:ea typeface="Arial"/>
              <a:cs typeface="Arial"/>
              <a:sym typeface="Arial"/>
            </a:endParaRPr>
          </a:p>
          <a:p>
            <a:pPr marL="457200" marR="0" lvl="0" indent="-304800" algn="l" rtl="0">
              <a:lnSpc>
                <a:spcPct val="100000"/>
              </a:lnSpc>
              <a:spcBef>
                <a:spcPts val="1000"/>
              </a:spcBef>
              <a:spcAft>
                <a:spcPts val="0"/>
              </a:spcAft>
              <a:buClr>
                <a:srgbClr val="363739"/>
              </a:buClr>
              <a:buSzPts val="1200"/>
              <a:buFont typeface="Arial"/>
              <a:buChar char="❖"/>
            </a:pPr>
            <a:r>
              <a:rPr lang="en" sz="1200">
                <a:solidFill>
                  <a:srgbClr val="363739"/>
                </a:solidFill>
                <a:latin typeface="Arial"/>
                <a:ea typeface="Arial"/>
                <a:cs typeface="Arial"/>
                <a:sym typeface="Arial"/>
              </a:rPr>
              <a:t>surface bâtiment par rapport surface parking </a:t>
            </a:r>
            <a:endParaRPr sz="1200">
              <a:solidFill>
                <a:srgbClr val="363739"/>
              </a:solidFill>
              <a:latin typeface="Arial"/>
              <a:ea typeface="Arial"/>
              <a:cs typeface="Arial"/>
              <a:sym typeface="Arial"/>
            </a:endParaRPr>
          </a:p>
        </p:txBody>
      </p:sp>
      <p:pic>
        <p:nvPicPr>
          <p:cNvPr id="207" name="Google Shape;207;p32"/>
          <p:cNvPicPr preferRelativeResize="0"/>
          <p:nvPr/>
        </p:nvPicPr>
        <p:blipFill>
          <a:blip r:embed="rId3">
            <a:alphaModFix/>
          </a:blip>
          <a:stretch>
            <a:fillRect/>
          </a:stretch>
        </p:blipFill>
        <p:spPr>
          <a:xfrm>
            <a:off x="1155575" y="1857025"/>
            <a:ext cx="2924500" cy="2759325"/>
          </a:xfrm>
          <a:prstGeom prst="rect">
            <a:avLst/>
          </a:prstGeom>
          <a:noFill/>
          <a:ln>
            <a:noFill/>
          </a:ln>
        </p:spPr>
      </p:pic>
      <p:pic>
        <p:nvPicPr>
          <p:cNvPr id="208" name="Google Shape;208;p32"/>
          <p:cNvPicPr preferRelativeResize="0"/>
          <p:nvPr/>
        </p:nvPicPr>
        <p:blipFill>
          <a:blip r:embed="rId4">
            <a:alphaModFix/>
          </a:blip>
          <a:stretch>
            <a:fillRect/>
          </a:stretch>
        </p:blipFill>
        <p:spPr>
          <a:xfrm>
            <a:off x="4658475" y="1866925"/>
            <a:ext cx="3165524" cy="2759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265500" y="521949"/>
            <a:ext cx="4045200" cy="1551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Machine Learning et Modelisation</a:t>
            </a:r>
            <a:endParaRPr/>
          </a:p>
        </p:txBody>
      </p:sp>
      <p:sp>
        <p:nvSpPr>
          <p:cNvPr id="214" name="Google Shape;214;p33"/>
          <p:cNvSpPr txBox="1">
            <a:spLocks noGrp="1"/>
          </p:cNvSpPr>
          <p:nvPr>
            <p:ph type="subTitle" idx="1"/>
          </p:nvPr>
        </p:nvSpPr>
        <p:spPr>
          <a:xfrm>
            <a:off x="265500" y="2228125"/>
            <a:ext cx="4045200" cy="2416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sz="1050">
              <a:solidFill>
                <a:srgbClr val="000000"/>
              </a:solidFill>
              <a:highlight>
                <a:schemeClr val="lt1"/>
              </a:highlight>
              <a:latin typeface="Arial"/>
              <a:ea typeface="Arial"/>
              <a:cs typeface="Arial"/>
              <a:sym typeface="Arial"/>
            </a:endParaRPr>
          </a:p>
          <a:p>
            <a:pPr marL="0" lvl="0" indent="0" algn="l" rtl="0">
              <a:spcBef>
                <a:spcPts val="0"/>
              </a:spcBef>
              <a:spcAft>
                <a:spcPts val="0"/>
              </a:spcAft>
              <a:buNone/>
            </a:pPr>
            <a:r>
              <a:rPr lang="en" sz="1050">
                <a:solidFill>
                  <a:srgbClr val="000000"/>
                </a:solidFill>
                <a:highlight>
                  <a:schemeClr val="lt1"/>
                </a:highlight>
                <a:latin typeface="Arial"/>
                <a:ea typeface="Arial"/>
                <a:cs typeface="Arial"/>
                <a:sym typeface="Arial"/>
              </a:rPr>
              <a:t>Un modèle simple de </a:t>
            </a:r>
            <a:r>
              <a:rPr lang="en" sz="1050" b="1">
                <a:solidFill>
                  <a:srgbClr val="000000"/>
                </a:solidFill>
                <a:highlight>
                  <a:schemeClr val="lt1"/>
                </a:highlight>
                <a:latin typeface="Arial"/>
                <a:ea typeface="Arial"/>
                <a:cs typeface="Arial"/>
                <a:sym typeface="Arial"/>
              </a:rPr>
              <a:t>régression linéaire multivariée</a:t>
            </a:r>
            <a:r>
              <a:rPr lang="en" sz="1050">
                <a:solidFill>
                  <a:srgbClr val="000000"/>
                </a:solidFill>
                <a:highlight>
                  <a:schemeClr val="lt1"/>
                </a:highlight>
                <a:latin typeface="Arial"/>
                <a:ea typeface="Arial"/>
                <a:cs typeface="Arial"/>
                <a:sym typeface="Arial"/>
              </a:rPr>
              <a:t> ne pourrait pas répondre totalement à notre problème de prédiction. Nous allons donc utiliser ce premier modèle comme baseline et tester les métriques principales : </a:t>
            </a:r>
            <a:endParaRPr sz="1050">
              <a:solidFill>
                <a:srgbClr val="000000"/>
              </a:solidFill>
              <a:highlight>
                <a:schemeClr val="lt1"/>
              </a:highlight>
              <a:latin typeface="Arial"/>
              <a:ea typeface="Arial"/>
              <a:cs typeface="Arial"/>
              <a:sym typeface="Arial"/>
            </a:endParaRPr>
          </a:p>
          <a:p>
            <a:pPr marL="0" lvl="0" indent="0" algn="l" rtl="0">
              <a:spcBef>
                <a:spcPts val="0"/>
              </a:spcBef>
              <a:spcAft>
                <a:spcPts val="0"/>
              </a:spcAft>
              <a:buNone/>
            </a:pPr>
            <a:endParaRPr sz="1050">
              <a:solidFill>
                <a:srgbClr val="000000"/>
              </a:solidFill>
              <a:highlight>
                <a:schemeClr val="lt1"/>
              </a:highlight>
              <a:latin typeface="Arial"/>
              <a:ea typeface="Arial"/>
              <a:cs typeface="Arial"/>
              <a:sym typeface="Arial"/>
            </a:endParaRPr>
          </a:p>
          <a:p>
            <a:pPr marL="0" lvl="0" indent="0" algn="l" rtl="0">
              <a:spcBef>
                <a:spcPts val="0"/>
              </a:spcBef>
              <a:spcAft>
                <a:spcPts val="0"/>
              </a:spcAft>
              <a:buNone/>
            </a:pPr>
            <a:endParaRPr sz="1050">
              <a:solidFill>
                <a:srgbClr val="000000"/>
              </a:solidFill>
              <a:highlight>
                <a:schemeClr val="lt1"/>
              </a:highlight>
              <a:latin typeface="Arial"/>
              <a:ea typeface="Arial"/>
              <a:cs typeface="Arial"/>
              <a:sym typeface="Arial"/>
            </a:endParaRPr>
          </a:p>
          <a:p>
            <a:pPr marL="457200" lvl="0" indent="-295275" algn="l" rtl="0">
              <a:spcBef>
                <a:spcPts val="0"/>
              </a:spcBef>
              <a:spcAft>
                <a:spcPts val="0"/>
              </a:spcAft>
              <a:buClr>
                <a:srgbClr val="000000"/>
              </a:buClr>
              <a:buSzPts val="1050"/>
              <a:buFont typeface="Arial"/>
              <a:buChar char="❖"/>
            </a:pPr>
            <a:r>
              <a:rPr lang="en" sz="1050" b="1">
                <a:solidFill>
                  <a:srgbClr val="000000"/>
                </a:solidFill>
                <a:highlight>
                  <a:schemeClr val="lt1"/>
                </a:highlight>
                <a:latin typeface="Arial"/>
                <a:ea typeface="Arial"/>
                <a:cs typeface="Arial"/>
                <a:sym typeface="Arial"/>
              </a:rPr>
              <a:t>MAE</a:t>
            </a:r>
            <a:endParaRPr sz="1050" b="1">
              <a:solidFill>
                <a:srgbClr val="000000"/>
              </a:solidFill>
              <a:highlight>
                <a:schemeClr val="lt1"/>
              </a:highlight>
              <a:latin typeface="Arial"/>
              <a:ea typeface="Arial"/>
              <a:cs typeface="Arial"/>
              <a:sym typeface="Arial"/>
            </a:endParaRPr>
          </a:p>
          <a:p>
            <a:pPr marL="457200" lvl="0" indent="-295275" algn="l" rtl="0">
              <a:spcBef>
                <a:spcPts val="0"/>
              </a:spcBef>
              <a:spcAft>
                <a:spcPts val="0"/>
              </a:spcAft>
              <a:buClr>
                <a:srgbClr val="000000"/>
              </a:buClr>
              <a:buSzPts val="1050"/>
              <a:buFont typeface="Arial"/>
              <a:buChar char="❖"/>
            </a:pPr>
            <a:r>
              <a:rPr lang="en" sz="1050" b="1">
                <a:solidFill>
                  <a:srgbClr val="000000"/>
                </a:solidFill>
                <a:highlight>
                  <a:schemeClr val="lt1"/>
                </a:highlight>
                <a:latin typeface="Arial"/>
                <a:ea typeface="Arial"/>
                <a:cs typeface="Arial"/>
                <a:sym typeface="Arial"/>
              </a:rPr>
              <a:t>MSE</a:t>
            </a:r>
            <a:endParaRPr sz="1050" b="1">
              <a:solidFill>
                <a:srgbClr val="000000"/>
              </a:solidFill>
              <a:highlight>
                <a:schemeClr val="lt1"/>
              </a:highlight>
              <a:latin typeface="Arial"/>
              <a:ea typeface="Arial"/>
              <a:cs typeface="Arial"/>
              <a:sym typeface="Arial"/>
            </a:endParaRPr>
          </a:p>
          <a:p>
            <a:pPr marL="457200" lvl="0" indent="-295275" algn="l" rtl="0">
              <a:spcBef>
                <a:spcPts val="0"/>
              </a:spcBef>
              <a:spcAft>
                <a:spcPts val="0"/>
              </a:spcAft>
              <a:buClr>
                <a:srgbClr val="000000"/>
              </a:buClr>
              <a:buSzPts val="1050"/>
              <a:buFont typeface="Arial"/>
              <a:buChar char="❖"/>
            </a:pPr>
            <a:r>
              <a:rPr lang="en" sz="1050" b="1">
                <a:solidFill>
                  <a:srgbClr val="000000"/>
                </a:solidFill>
                <a:highlight>
                  <a:schemeClr val="lt1"/>
                </a:highlight>
                <a:latin typeface="Arial"/>
                <a:ea typeface="Arial"/>
                <a:cs typeface="Arial"/>
                <a:sym typeface="Arial"/>
              </a:rPr>
              <a:t>RMSE</a:t>
            </a:r>
            <a:endParaRPr sz="1050" b="1">
              <a:solidFill>
                <a:srgbClr val="000000"/>
              </a:solidFill>
              <a:highlight>
                <a:schemeClr val="lt1"/>
              </a:highlight>
              <a:latin typeface="Arial"/>
              <a:ea typeface="Arial"/>
              <a:cs typeface="Arial"/>
              <a:sym typeface="Arial"/>
            </a:endParaRPr>
          </a:p>
          <a:p>
            <a:pPr marL="457200" lvl="0" indent="-295275" algn="l" rtl="0">
              <a:spcBef>
                <a:spcPts val="0"/>
              </a:spcBef>
              <a:spcAft>
                <a:spcPts val="0"/>
              </a:spcAft>
              <a:buClr>
                <a:srgbClr val="000000"/>
              </a:buClr>
              <a:buSzPts val="1050"/>
              <a:buFont typeface="Arial"/>
              <a:buChar char="❖"/>
            </a:pPr>
            <a:r>
              <a:rPr lang="en" sz="1050" b="1">
                <a:solidFill>
                  <a:srgbClr val="000000"/>
                </a:solidFill>
                <a:highlight>
                  <a:schemeClr val="lt1"/>
                </a:highlight>
                <a:latin typeface="Arial"/>
                <a:ea typeface="Arial"/>
                <a:cs typeface="Arial"/>
                <a:sym typeface="Arial"/>
              </a:rPr>
              <a:t>R² </a:t>
            </a:r>
            <a:endParaRPr sz="1050" b="1">
              <a:solidFill>
                <a:srgbClr val="000000"/>
              </a:solidFill>
              <a:highlight>
                <a:schemeClr val="lt1"/>
              </a:highlight>
              <a:latin typeface="Arial"/>
              <a:ea typeface="Arial"/>
              <a:cs typeface="Arial"/>
              <a:sym typeface="Arial"/>
            </a:endParaRPr>
          </a:p>
          <a:p>
            <a:pPr marL="457200" lvl="0" indent="-295275" algn="l" rtl="0">
              <a:spcBef>
                <a:spcPts val="0"/>
              </a:spcBef>
              <a:spcAft>
                <a:spcPts val="0"/>
              </a:spcAft>
              <a:buClr>
                <a:srgbClr val="000000"/>
              </a:buClr>
              <a:buSzPts val="1050"/>
              <a:buFont typeface="Arial"/>
              <a:buChar char="❖"/>
            </a:pPr>
            <a:r>
              <a:rPr lang="en" sz="1050" b="1">
                <a:solidFill>
                  <a:srgbClr val="000000"/>
                </a:solidFill>
                <a:highlight>
                  <a:schemeClr val="lt1"/>
                </a:highlight>
                <a:latin typeface="Arial"/>
                <a:ea typeface="Arial"/>
                <a:cs typeface="Arial"/>
                <a:sym typeface="Arial"/>
              </a:rPr>
              <a:t>Median abs err</a:t>
            </a:r>
            <a:endParaRPr sz="1050" b="1">
              <a:solidFill>
                <a:srgbClr val="000000"/>
              </a:solidFill>
              <a:highlight>
                <a:schemeClr val="lt1"/>
              </a:highlight>
              <a:latin typeface="Arial"/>
              <a:ea typeface="Arial"/>
              <a:cs typeface="Arial"/>
              <a:sym typeface="Arial"/>
            </a:endParaRPr>
          </a:p>
          <a:p>
            <a:pPr marL="0" lvl="0" indent="0" algn="ctr" rtl="0">
              <a:spcBef>
                <a:spcPts val="0"/>
              </a:spcBef>
              <a:spcAft>
                <a:spcPts val="0"/>
              </a:spcAft>
              <a:buNone/>
            </a:pPr>
            <a:endParaRPr/>
          </a:p>
        </p:txBody>
      </p:sp>
      <p:sp>
        <p:nvSpPr>
          <p:cNvPr id="215" name="Google Shape;215;p33"/>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216" name="Google Shape;216;p33"/>
          <p:cNvPicPr preferRelativeResize="0"/>
          <p:nvPr/>
        </p:nvPicPr>
        <p:blipFill>
          <a:blip r:embed="rId3">
            <a:alphaModFix/>
          </a:blip>
          <a:stretch>
            <a:fillRect/>
          </a:stretch>
        </p:blipFill>
        <p:spPr>
          <a:xfrm>
            <a:off x="4939500" y="705600"/>
            <a:ext cx="3837000" cy="3815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4"/>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t>Encoding et standardisation</a:t>
            </a:r>
            <a:endParaRPr sz="1200">
              <a:solidFill>
                <a:srgbClr val="2CB7B0"/>
              </a:solidFill>
              <a:latin typeface="Arial"/>
              <a:ea typeface="Arial"/>
              <a:cs typeface="Arial"/>
              <a:sym typeface="Arial"/>
            </a:endParaRPr>
          </a:p>
          <a:p>
            <a:pPr marL="0" marR="0" lvl="0" indent="0" algn="l" rtl="0">
              <a:lnSpc>
                <a:spcPct val="100000"/>
              </a:lnSpc>
              <a:spcBef>
                <a:spcPts val="0"/>
              </a:spcBef>
              <a:spcAft>
                <a:spcPts val="0"/>
              </a:spcAft>
              <a:buNone/>
            </a:pPr>
            <a:endParaRPr/>
          </a:p>
        </p:txBody>
      </p:sp>
      <p:sp>
        <p:nvSpPr>
          <p:cNvPr id="222" name="Google Shape;222;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5275" algn="l" rtl="0">
              <a:spcBef>
                <a:spcPts val="0"/>
              </a:spcBef>
              <a:spcAft>
                <a:spcPts val="0"/>
              </a:spcAft>
              <a:buClr>
                <a:srgbClr val="000000"/>
              </a:buClr>
              <a:buSzPts val="1050"/>
              <a:buFont typeface="Arial"/>
              <a:buChar char="●"/>
            </a:pPr>
            <a:r>
              <a:rPr lang="en" sz="1200">
                <a:solidFill>
                  <a:srgbClr val="363739"/>
                </a:solidFill>
                <a:latin typeface="Arial"/>
                <a:ea typeface="Arial"/>
                <a:cs typeface="Arial"/>
                <a:sym typeface="Arial"/>
              </a:rPr>
              <a:t>Supprimer les colonnes supplémentaires (redondance, data leakage, identifiants)</a:t>
            </a:r>
            <a:endParaRPr sz="1200">
              <a:solidFill>
                <a:srgbClr val="363739"/>
              </a:solidFill>
              <a:latin typeface="Arial"/>
              <a:ea typeface="Arial"/>
              <a:cs typeface="Arial"/>
              <a:sym typeface="Arial"/>
            </a:endParaRPr>
          </a:p>
          <a:p>
            <a:pPr marL="457200" lvl="0" indent="0" algn="l" rtl="0">
              <a:spcBef>
                <a:spcPts val="1200"/>
              </a:spcBef>
              <a:spcAft>
                <a:spcPts val="0"/>
              </a:spcAft>
              <a:buNone/>
            </a:pPr>
            <a:r>
              <a:rPr lang="en" sz="800">
                <a:solidFill>
                  <a:srgbClr val="363739"/>
                </a:solidFill>
                <a:latin typeface="Arial"/>
                <a:ea typeface="Arial"/>
                <a:cs typeface="Arial"/>
                <a:sym typeface="Arial"/>
              </a:rPr>
              <a:t>['OSEBuildingID', 'DataYear','PropertyName', 'TaxParcelIdentificationNumber', 'CouncilDistrictCode','ZipCode', 'Address', 'City', 'State', 'NumberofBuildings', 'NumberofFloors', 'SiteEUI(kBtu/sf)', 'SourceEUI(kBtu/sf)','SteamUse(kBtu)', 'Electricity(kBtu)', 'NaturalGas(kBtu)',]</a:t>
            </a:r>
            <a:endParaRPr sz="800">
              <a:solidFill>
                <a:srgbClr val="363739"/>
              </a:solidFill>
              <a:latin typeface="Arial"/>
              <a:ea typeface="Arial"/>
              <a:cs typeface="Arial"/>
              <a:sym typeface="Arial"/>
            </a:endParaRPr>
          </a:p>
          <a:p>
            <a:pPr marL="457200" lvl="0" indent="-295275" algn="l" rtl="0">
              <a:spcBef>
                <a:spcPts val="1200"/>
              </a:spcBef>
              <a:spcAft>
                <a:spcPts val="0"/>
              </a:spcAft>
              <a:buClr>
                <a:srgbClr val="000000"/>
              </a:buClr>
              <a:buSzPts val="1050"/>
              <a:buFont typeface="Arial"/>
              <a:buChar char="●"/>
            </a:pPr>
            <a:r>
              <a:rPr lang="en" sz="1200">
                <a:solidFill>
                  <a:srgbClr val="363739"/>
                </a:solidFill>
                <a:latin typeface="Arial"/>
                <a:ea typeface="Arial"/>
                <a:cs typeface="Arial"/>
                <a:sym typeface="Arial"/>
              </a:rPr>
              <a:t>Séparation des variables catégorielles et numériques: </a:t>
            </a:r>
            <a:endParaRPr sz="1050">
              <a:solidFill>
                <a:srgbClr val="000000"/>
              </a:solidFill>
              <a:highlight>
                <a:srgbClr val="FFFFFF"/>
              </a:highlight>
              <a:latin typeface="Arial"/>
              <a:ea typeface="Arial"/>
              <a:cs typeface="Arial"/>
              <a:sym typeface="Arial"/>
            </a:endParaRPr>
          </a:p>
          <a:p>
            <a:pPr marL="457200" lvl="0" indent="-295275" algn="l" rtl="0">
              <a:lnSpc>
                <a:spcPct val="10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      </a:t>
            </a:r>
            <a:r>
              <a:rPr lang="en" sz="1100">
                <a:solidFill>
                  <a:srgbClr val="000000"/>
                </a:solidFill>
                <a:highlight>
                  <a:srgbClr val="FFFFFF"/>
                </a:highlight>
                <a:latin typeface="Arial"/>
                <a:ea typeface="Arial"/>
                <a:cs typeface="Arial"/>
                <a:sym typeface="Arial"/>
              </a:rPr>
              <a:t> Variables catégorielles : Imputer → Mode - OneHotEncoding </a:t>
            </a:r>
            <a:endParaRPr sz="1100">
              <a:solidFill>
                <a:srgbClr val="000000"/>
              </a:solidFill>
              <a:highlight>
                <a:srgbClr val="FFFFFF"/>
              </a:highlight>
              <a:latin typeface="Arial"/>
              <a:ea typeface="Arial"/>
              <a:cs typeface="Arial"/>
              <a:sym typeface="Arial"/>
            </a:endParaRPr>
          </a:p>
          <a:p>
            <a:pPr marL="457200" lvl="0" indent="-298450" algn="l" rtl="0">
              <a:lnSpc>
                <a:spcPct val="100000"/>
              </a:lnSpc>
              <a:spcBef>
                <a:spcPts val="0"/>
              </a:spcBef>
              <a:spcAft>
                <a:spcPts val="0"/>
              </a:spcAft>
              <a:buClr>
                <a:srgbClr val="000000"/>
              </a:buClr>
              <a:buSzPts val="1100"/>
              <a:buFont typeface="Arial"/>
              <a:buChar char="➔"/>
            </a:pPr>
            <a:r>
              <a:rPr lang="en" sz="1100">
                <a:solidFill>
                  <a:srgbClr val="000000"/>
                </a:solidFill>
                <a:highlight>
                  <a:srgbClr val="FFFFFF"/>
                </a:highlight>
                <a:latin typeface="Arial"/>
                <a:ea typeface="Arial"/>
                <a:cs typeface="Arial"/>
                <a:sym typeface="Arial"/>
              </a:rPr>
              <a:t>       Variables numériques : Imputer → Médiane - StandardScaler</a:t>
            </a:r>
            <a:endParaRPr sz="1100">
              <a:solidFill>
                <a:srgbClr val="000000"/>
              </a:solidFill>
              <a:highlight>
                <a:srgbClr val="FFFFFF"/>
              </a:highlight>
              <a:latin typeface="Arial"/>
              <a:ea typeface="Arial"/>
              <a:cs typeface="Arial"/>
              <a:sym typeface="Arial"/>
            </a:endParaRPr>
          </a:p>
          <a:p>
            <a:pPr marL="0" lvl="0" indent="0" algn="l" rtl="0">
              <a:lnSpc>
                <a:spcPct val="100000"/>
              </a:lnSpc>
              <a:spcBef>
                <a:spcPts val="0"/>
              </a:spcBef>
              <a:spcAft>
                <a:spcPts val="0"/>
              </a:spcAft>
              <a:buNone/>
            </a:pPr>
            <a:endParaRPr sz="1100">
              <a:solidFill>
                <a:srgbClr val="000000"/>
              </a:solidFill>
              <a:highlight>
                <a:srgbClr val="FFFFFF"/>
              </a:highlight>
              <a:latin typeface="Arial"/>
              <a:ea typeface="Arial"/>
              <a:cs typeface="Arial"/>
              <a:sym typeface="Arial"/>
            </a:endParaRPr>
          </a:p>
        </p:txBody>
      </p:sp>
      <p:pic>
        <p:nvPicPr>
          <p:cNvPr id="223" name="Google Shape;223;p34"/>
          <p:cNvPicPr preferRelativeResize="0"/>
          <p:nvPr/>
        </p:nvPicPr>
        <p:blipFill>
          <a:blip r:embed="rId3">
            <a:alphaModFix/>
          </a:blip>
          <a:stretch>
            <a:fillRect/>
          </a:stretch>
        </p:blipFill>
        <p:spPr>
          <a:xfrm>
            <a:off x="850500" y="3057175"/>
            <a:ext cx="7443977" cy="1020050"/>
          </a:xfrm>
          <a:prstGeom prst="rect">
            <a:avLst/>
          </a:prstGeom>
          <a:noFill/>
          <a:ln>
            <a:noFill/>
          </a:ln>
        </p:spPr>
      </p:pic>
      <p:sp>
        <p:nvSpPr>
          <p:cNvPr id="224" name="Google Shape;224;p34"/>
          <p:cNvSpPr/>
          <p:nvPr/>
        </p:nvSpPr>
        <p:spPr>
          <a:xfrm>
            <a:off x="7778175" y="3609850"/>
            <a:ext cx="516300" cy="1926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4"/>
          <p:cNvSpPr/>
          <p:nvPr/>
        </p:nvSpPr>
        <p:spPr>
          <a:xfrm>
            <a:off x="843975" y="3802450"/>
            <a:ext cx="828600" cy="1524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Cross validation et métriques</a:t>
            </a:r>
            <a:endParaRPr/>
          </a:p>
        </p:txBody>
      </p:sp>
      <p:sp>
        <p:nvSpPr>
          <p:cNvPr id="231" name="Google Shape;231;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1200"/>
              </a:spcBef>
              <a:spcAft>
                <a:spcPts val="0"/>
              </a:spcAft>
              <a:buNone/>
            </a:pPr>
            <a:r>
              <a:rPr lang="en" sz="1200">
                <a:solidFill>
                  <a:srgbClr val="363739"/>
                </a:solidFill>
                <a:latin typeface="Arial"/>
                <a:ea typeface="Arial"/>
                <a:cs typeface="Arial"/>
                <a:sym typeface="Arial"/>
              </a:rPr>
              <a:t>Evaluation des performances du modèle : </a:t>
            </a:r>
            <a:endParaRPr sz="1200">
              <a:solidFill>
                <a:srgbClr val="363739"/>
              </a:solidFill>
              <a:latin typeface="Arial"/>
              <a:ea typeface="Arial"/>
              <a:cs typeface="Arial"/>
              <a:sym typeface="Arial"/>
            </a:endParaRPr>
          </a:p>
          <a:p>
            <a:pPr marL="457200" marR="0" lvl="0" indent="-292100" algn="l" rtl="0">
              <a:lnSpc>
                <a:spcPct val="115000"/>
              </a:lnSpc>
              <a:spcBef>
                <a:spcPts val="1200"/>
              </a:spcBef>
              <a:spcAft>
                <a:spcPts val="0"/>
              </a:spcAft>
              <a:buClr>
                <a:srgbClr val="363739"/>
              </a:buClr>
              <a:buSzPts val="1000"/>
              <a:buFont typeface="Arial"/>
              <a:buChar char="●"/>
            </a:pPr>
            <a:r>
              <a:rPr lang="en" sz="1000">
                <a:solidFill>
                  <a:srgbClr val="363739"/>
                </a:solidFill>
                <a:latin typeface="Arial"/>
                <a:ea typeface="Arial"/>
                <a:cs typeface="Arial"/>
                <a:sym typeface="Arial"/>
              </a:rPr>
              <a:t>MAE (Mean Absolute Error)</a:t>
            </a:r>
            <a:endParaRPr sz="1000">
              <a:solidFill>
                <a:srgbClr val="363739"/>
              </a:solidFill>
              <a:latin typeface="Arial"/>
              <a:ea typeface="Arial"/>
              <a:cs typeface="Arial"/>
              <a:sym typeface="Arial"/>
            </a:endParaRPr>
          </a:p>
          <a:p>
            <a:pPr marL="457200" marR="0" lvl="0" indent="-292100" algn="l" rtl="0">
              <a:lnSpc>
                <a:spcPct val="115000"/>
              </a:lnSpc>
              <a:spcBef>
                <a:spcPts val="0"/>
              </a:spcBef>
              <a:spcAft>
                <a:spcPts val="0"/>
              </a:spcAft>
              <a:buClr>
                <a:srgbClr val="363739"/>
              </a:buClr>
              <a:buSzPts val="1000"/>
              <a:buFont typeface="Arial"/>
              <a:buChar char="●"/>
            </a:pPr>
            <a:r>
              <a:rPr lang="en" sz="1000">
                <a:solidFill>
                  <a:srgbClr val="363739"/>
                </a:solidFill>
                <a:latin typeface="Arial"/>
                <a:ea typeface="Arial"/>
                <a:cs typeface="Arial"/>
                <a:sym typeface="Arial"/>
              </a:rPr>
              <a:t>MSE (Mean Squared Error)</a:t>
            </a:r>
            <a:endParaRPr sz="1000">
              <a:solidFill>
                <a:srgbClr val="363739"/>
              </a:solidFill>
              <a:latin typeface="Arial"/>
              <a:ea typeface="Arial"/>
              <a:cs typeface="Arial"/>
              <a:sym typeface="Arial"/>
            </a:endParaRPr>
          </a:p>
          <a:p>
            <a:pPr marL="457200" marR="0" lvl="0" indent="-292100" algn="l" rtl="0">
              <a:lnSpc>
                <a:spcPct val="115000"/>
              </a:lnSpc>
              <a:spcBef>
                <a:spcPts val="0"/>
              </a:spcBef>
              <a:spcAft>
                <a:spcPts val="0"/>
              </a:spcAft>
              <a:buClr>
                <a:srgbClr val="363739"/>
              </a:buClr>
              <a:buSzPts val="1000"/>
              <a:buFont typeface="Arial"/>
              <a:buChar char="●"/>
            </a:pPr>
            <a:r>
              <a:rPr lang="en" sz="1000">
                <a:solidFill>
                  <a:srgbClr val="363739"/>
                </a:solidFill>
                <a:latin typeface="Arial"/>
                <a:ea typeface="Arial"/>
                <a:cs typeface="Arial"/>
                <a:sym typeface="Arial"/>
              </a:rPr>
              <a:t>RMSE (Root Mean Squared Error)</a:t>
            </a:r>
            <a:endParaRPr sz="1000">
              <a:solidFill>
                <a:srgbClr val="363739"/>
              </a:solidFill>
              <a:latin typeface="Arial"/>
              <a:ea typeface="Arial"/>
              <a:cs typeface="Arial"/>
              <a:sym typeface="Arial"/>
            </a:endParaRPr>
          </a:p>
          <a:p>
            <a:pPr marL="457200" marR="0" lvl="0" indent="-292100" algn="l" rtl="0">
              <a:lnSpc>
                <a:spcPct val="115000"/>
              </a:lnSpc>
              <a:spcBef>
                <a:spcPts val="0"/>
              </a:spcBef>
              <a:spcAft>
                <a:spcPts val="0"/>
              </a:spcAft>
              <a:buClr>
                <a:srgbClr val="363739"/>
              </a:buClr>
              <a:buSzPts val="1000"/>
              <a:buFont typeface="Arial"/>
              <a:buChar char="●"/>
            </a:pPr>
            <a:r>
              <a:rPr lang="en" sz="1000">
                <a:solidFill>
                  <a:srgbClr val="363739"/>
                </a:solidFill>
                <a:latin typeface="Arial"/>
                <a:ea typeface="Arial"/>
                <a:cs typeface="Arial"/>
                <a:sym typeface="Arial"/>
              </a:rPr>
              <a:t>MAPE (Mean Absolute Percentage Error) </a:t>
            </a:r>
            <a:endParaRPr sz="1000">
              <a:solidFill>
                <a:srgbClr val="363739"/>
              </a:solidFill>
              <a:latin typeface="Arial"/>
              <a:ea typeface="Arial"/>
              <a:cs typeface="Arial"/>
              <a:sym typeface="Arial"/>
            </a:endParaRPr>
          </a:p>
          <a:p>
            <a:pPr marL="457200" marR="0" lvl="0" indent="-292100" algn="l" rtl="0">
              <a:lnSpc>
                <a:spcPct val="115000"/>
              </a:lnSpc>
              <a:spcBef>
                <a:spcPts val="0"/>
              </a:spcBef>
              <a:spcAft>
                <a:spcPts val="0"/>
              </a:spcAft>
              <a:buClr>
                <a:srgbClr val="363739"/>
              </a:buClr>
              <a:buSzPts val="1000"/>
              <a:buFont typeface="Arial"/>
              <a:buChar char="●"/>
            </a:pPr>
            <a:r>
              <a:rPr lang="en" sz="1000">
                <a:solidFill>
                  <a:srgbClr val="363739"/>
                </a:solidFill>
                <a:latin typeface="Arial"/>
                <a:ea typeface="Arial"/>
                <a:cs typeface="Arial"/>
                <a:sym typeface="Arial"/>
              </a:rPr>
              <a:t>R² (Coefficient de détermination)</a:t>
            </a:r>
            <a:endParaRPr sz="1000">
              <a:solidFill>
                <a:srgbClr val="363739"/>
              </a:solidFill>
              <a:latin typeface="Arial"/>
              <a:ea typeface="Arial"/>
              <a:cs typeface="Arial"/>
              <a:sym typeface="Arial"/>
            </a:endParaRPr>
          </a:p>
          <a:p>
            <a:pPr marL="0" marR="0" lvl="0" indent="0" algn="l" rtl="0">
              <a:lnSpc>
                <a:spcPct val="100000"/>
              </a:lnSpc>
              <a:spcBef>
                <a:spcPts val="1200"/>
              </a:spcBef>
              <a:spcAft>
                <a:spcPts val="0"/>
              </a:spcAft>
              <a:buNone/>
            </a:pPr>
            <a:endParaRPr sz="1000">
              <a:solidFill>
                <a:srgbClr val="363739"/>
              </a:solidFill>
              <a:latin typeface="Arial"/>
              <a:ea typeface="Arial"/>
              <a:cs typeface="Arial"/>
              <a:sym typeface="Arial"/>
            </a:endParaRPr>
          </a:p>
          <a:p>
            <a:pPr marL="0" marR="0" lvl="0" indent="0" algn="l" rtl="0">
              <a:lnSpc>
                <a:spcPct val="100000"/>
              </a:lnSpc>
              <a:spcBef>
                <a:spcPts val="1200"/>
              </a:spcBef>
              <a:spcAft>
                <a:spcPts val="0"/>
              </a:spcAft>
              <a:buNone/>
            </a:pPr>
            <a:r>
              <a:rPr lang="en" sz="1200">
                <a:solidFill>
                  <a:srgbClr val="363739"/>
                </a:solidFill>
                <a:latin typeface="Arial"/>
                <a:ea typeface="Arial"/>
                <a:cs typeface="Arial"/>
                <a:sym typeface="Arial"/>
              </a:rPr>
              <a:t>Recherche des hyperparamètres optimaux :</a:t>
            </a:r>
            <a:r>
              <a:rPr lang="en" sz="1000">
                <a:solidFill>
                  <a:srgbClr val="363739"/>
                </a:solidFill>
                <a:latin typeface="Arial"/>
                <a:ea typeface="Arial"/>
                <a:cs typeface="Arial"/>
                <a:sym typeface="Arial"/>
              </a:rPr>
              <a:t> </a:t>
            </a:r>
            <a:endParaRPr sz="1000">
              <a:solidFill>
                <a:srgbClr val="363739"/>
              </a:solidFill>
              <a:latin typeface="Arial"/>
              <a:ea typeface="Arial"/>
              <a:cs typeface="Arial"/>
              <a:sym typeface="Arial"/>
            </a:endParaRPr>
          </a:p>
          <a:p>
            <a:pPr marL="457200" marR="0" lvl="0" indent="-292100" algn="l" rtl="0">
              <a:lnSpc>
                <a:spcPct val="150000"/>
              </a:lnSpc>
              <a:spcBef>
                <a:spcPts val="1200"/>
              </a:spcBef>
              <a:spcAft>
                <a:spcPts val="0"/>
              </a:spcAft>
              <a:buClr>
                <a:srgbClr val="363739"/>
              </a:buClr>
              <a:buSzPts val="1000"/>
              <a:buFont typeface="Arial"/>
              <a:buChar char="●"/>
            </a:pPr>
            <a:r>
              <a:rPr lang="en" sz="1000">
                <a:solidFill>
                  <a:srgbClr val="363739"/>
                </a:solidFill>
                <a:latin typeface="Arial"/>
                <a:ea typeface="Arial"/>
                <a:cs typeface="Arial"/>
                <a:sym typeface="Arial"/>
              </a:rPr>
              <a:t>Grille de recherche pour explorer toutes les combinaisons</a:t>
            </a:r>
            <a:endParaRPr sz="1000">
              <a:solidFill>
                <a:srgbClr val="363739"/>
              </a:solidFill>
              <a:latin typeface="Arial"/>
              <a:ea typeface="Arial"/>
              <a:cs typeface="Arial"/>
              <a:sym typeface="Arial"/>
            </a:endParaRPr>
          </a:p>
          <a:p>
            <a:pPr marL="457200" marR="0" lvl="0" indent="-292100" algn="l" rtl="0">
              <a:lnSpc>
                <a:spcPct val="150000"/>
              </a:lnSpc>
              <a:spcBef>
                <a:spcPts val="0"/>
              </a:spcBef>
              <a:spcAft>
                <a:spcPts val="0"/>
              </a:spcAft>
              <a:buClr>
                <a:srgbClr val="363739"/>
              </a:buClr>
              <a:buSzPts val="1000"/>
              <a:buFont typeface="Arial"/>
              <a:buChar char="●"/>
            </a:pPr>
            <a:r>
              <a:rPr lang="en" sz="1000">
                <a:solidFill>
                  <a:srgbClr val="363739"/>
                </a:solidFill>
                <a:latin typeface="Arial"/>
                <a:ea typeface="Arial"/>
                <a:cs typeface="Arial"/>
                <a:sym typeface="Arial"/>
              </a:rPr>
              <a:t>Validation croisée pour estimer la performance de la combinaison</a:t>
            </a:r>
            <a:endParaRPr sz="1000">
              <a:solidFill>
                <a:srgbClr val="363739"/>
              </a:solidFill>
              <a:latin typeface="Arial"/>
              <a:ea typeface="Arial"/>
              <a:cs typeface="Arial"/>
              <a:sym typeface="Arial"/>
            </a:endParaRPr>
          </a:p>
          <a:p>
            <a:pPr marL="457200" marR="0" lvl="0" indent="-292100" algn="l" rtl="0">
              <a:lnSpc>
                <a:spcPct val="150000"/>
              </a:lnSpc>
              <a:spcBef>
                <a:spcPts val="0"/>
              </a:spcBef>
              <a:spcAft>
                <a:spcPts val="0"/>
              </a:spcAft>
              <a:buClr>
                <a:srgbClr val="363739"/>
              </a:buClr>
              <a:buSzPts val="1000"/>
              <a:buFont typeface="Arial"/>
              <a:buChar char="●"/>
            </a:pPr>
            <a:r>
              <a:rPr lang="en" sz="1000">
                <a:solidFill>
                  <a:srgbClr val="363739"/>
                </a:solidFill>
                <a:latin typeface="Arial"/>
                <a:ea typeface="Arial"/>
                <a:cs typeface="Arial"/>
                <a:sym typeface="Arial"/>
              </a:rPr>
              <a:t>GridSearchCV outil combinant recherche par grille et CV</a:t>
            </a:r>
            <a:endParaRPr sz="1000">
              <a:solidFill>
                <a:srgbClr val="363739"/>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232125" y="148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300"/>
              <a:t>Présentation des modèles utilisés- </a:t>
            </a:r>
            <a:r>
              <a:rPr lang="en" sz="2100"/>
              <a:t>TotalGHGEmissions</a:t>
            </a:r>
            <a:endParaRPr sz="2100"/>
          </a:p>
        </p:txBody>
      </p:sp>
      <p:sp>
        <p:nvSpPr>
          <p:cNvPr id="237" name="Google Shape;237;p36"/>
          <p:cNvSpPr txBox="1">
            <a:spLocks noGrp="1"/>
          </p:cNvSpPr>
          <p:nvPr>
            <p:ph type="body" idx="1"/>
          </p:nvPr>
        </p:nvSpPr>
        <p:spPr>
          <a:xfrm>
            <a:off x="311700" y="721125"/>
            <a:ext cx="8520600" cy="4140300"/>
          </a:xfrm>
          <a:prstGeom prst="rect">
            <a:avLst/>
          </a:prstGeom>
        </p:spPr>
        <p:txBody>
          <a:bodyPr spcFirstLastPara="1" wrap="square" lIns="91425" tIns="91425" rIns="91425" bIns="91425" anchor="t" anchorCtr="0">
            <a:normAutofit/>
          </a:bodyPr>
          <a:lstStyle/>
          <a:p>
            <a:pPr marL="0" marR="0" lvl="0" indent="0" algn="l" rtl="0">
              <a:lnSpc>
                <a:spcPct val="100000"/>
              </a:lnSpc>
              <a:spcBef>
                <a:spcPts val="1200"/>
              </a:spcBef>
              <a:spcAft>
                <a:spcPts val="0"/>
              </a:spcAft>
              <a:buNone/>
            </a:pPr>
            <a:r>
              <a:rPr lang="en" sz="1200">
                <a:solidFill>
                  <a:srgbClr val="363739"/>
                </a:solidFill>
                <a:latin typeface="Arial"/>
                <a:ea typeface="Arial"/>
                <a:cs typeface="Arial"/>
                <a:sym typeface="Arial"/>
              </a:rPr>
              <a:t>Tests de plusieurs modèles de machine learning sans fixer des paramètres: </a:t>
            </a:r>
            <a:endParaRPr sz="1200">
              <a:solidFill>
                <a:srgbClr val="363739"/>
              </a:solidFill>
              <a:latin typeface="Arial"/>
              <a:ea typeface="Arial"/>
              <a:cs typeface="Arial"/>
              <a:sym typeface="Arial"/>
            </a:endParaRPr>
          </a:p>
          <a:p>
            <a:pPr marL="457200" marR="0" lvl="0" indent="-304800" algn="l" rtl="0">
              <a:lnSpc>
                <a:spcPct val="100000"/>
              </a:lnSpc>
              <a:spcBef>
                <a:spcPts val="1200"/>
              </a:spcBef>
              <a:spcAft>
                <a:spcPts val="0"/>
              </a:spcAft>
              <a:buClr>
                <a:srgbClr val="363739"/>
              </a:buClr>
              <a:buSzPts val="1200"/>
              <a:buFont typeface="Arial"/>
              <a:buChar char="●"/>
            </a:pPr>
            <a:r>
              <a:rPr lang="en" sz="1200">
                <a:solidFill>
                  <a:srgbClr val="363739"/>
                </a:solidFill>
                <a:latin typeface="Arial"/>
                <a:ea typeface="Arial"/>
                <a:cs typeface="Arial"/>
                <a:sym typeface="Arial"/>
              </a:rPr>
              <a:t>Linéaire avec pénalisation (Régression linéaire, Lasso, Ridge, SVM)</a:t>
            </a:r>
            <a:endParaRPr sz="1200">
              <a:solidFill>
                <a:srgbClr val="363739"/>
              </a:solidFill>
              <a:latin typeface="Arial"/>
              <a:ea typeface="Arial"/>
              <a:cs typeface="Arial"/>
              <a:sym typeface="Arial"/>
            </a:endParaRPr>
          </a:p>
          <a:p>
            <a:pPr marL="457200" marR="0" lvl="0" indent="-304800" algn="l" rtl="0">
              <a:lnSpc>
                <a:spcPct val="100000"/>
              </a:lnSpc>
              <a:spcBef>
                <a:spcPts val="0"/>
              </a:spcBef>
              <a:spcAft>
                <a:spcPts val="0"/>
              </a:spcAft>
              <a:buClr>
                <a:srgbClr val="363739"/>
              </a:buClr>
              <a:buSzPts val="1200"/>
              <a:buFont typeface="Arial"/>
              <a:buChar char="●"/>
            </a:pPr>
            <a:r>
              <a:rPr lang="en" sz="1200">
                <a:solidFill>
                  <a:srgbClr val="363739"/>
                </a:solidFill>
                <a:latin typeface="Arial"/>
                <a:ea typeface="Arial"/>
                <a:cs typeface="Arial"/>
                <a:sym typeface="Arial"/>
              </a:rPr>
              <a:t>Non-linéaire (Ridge Kernel, decision tree) et ensembliste (Random Forest, XGBoost)</a:t>
            </a:r>
            <a:endParaRPr sz="1200">
              <a:solidFill>
                <a:srgbClr val="363739"/>
              </a:solidFill>
              <a:latin typeface="Arial"/>
              <a:ea typeface="Arial"/>
              <a:cs typeface="Arial"/>
              <a:sym typeface="Arial"/>
            </a:endParaRPr>
          </a:p>
        </p:txBody>
      </p:sp>
      <p:sp>
        <p:nvSpPr>
          <p:cNvPr id="238" name="Google Shape;238;p36"/>
          <p:cNvSpPr txBox="1"/>
          <p:nvPr/>
        </p:nvSpPr>
        <p:spPr>
          <a:xfrm>
            <a:off x="5943125" y="1895350"/>
            <a:ext cx="2629500" cy="243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Font typeface="Proxima Nova"/>
              <a:buNone/>
            </a:pPr>
            <a:r>
              <a:rPr lang="en" sz="1050">
                <a:highlight>
                  <a:srgbClr val="FFFFFF"/>
                </a:highlight>
              </a:rPr>
              <a:t>Évaluer la performance Linear Regression...</a:t>
            </a:r>
            <a:endParaRPr sz="1050">
              <a:highlight>
                <a:srgbClr val="FFFFFF"/>
              </a:highlight>
            </a:endParaRPr>
          </a:p>
          <a:p>
            <a:pPr marL="457200" lvl="0" indent="-228600" algn="l" rtl="0">
              <a:spcBef>
                <a:spcPts val="0"/>
              </a:spcBef>
              <a:spcAft>
                <a:spcPts val="0"/>
              </a:spcAft>
              <a:buFont typeface="Proxima Nova"/>
              <a:buNone/>
            </a:pPr>
            <a:r>
              <a:rPr lang="en" sz="1050">
                <a:highlight>
                  <a:srgbClr val="FFFFFF"/>
                </a:highlight>
              </a:rPr>
              <a:t>MAE =  86718754349495.77</a:t>
            </a:r>
            <a:endParaRPr sz="1050">
              <a:highlight>
                <a:srgbClr val="FFFFFF"/>
              </a:highlight>
            </a:endParaRPr>
          </a:p>
          <a:p>
            <a:pPr marL="457200" lvl="0" indent="-228600" algn="l" rtl="0">
              <a:spcBef>
                <a:spcPts val="0"/>
              </a:spcBef>
              <a:spcAft>
                <a:spcPts val="0"/>
              </a:spcAft>
              <a:buFont typeface="Proxima Nova"/>
              <a:buNone/>
            </a:pPr>
            <a:r>
              <a:rPr lang="en" sz="1050">
                <a:highlight>
                  <a:srgbClr val="FFFFFF"/>
                </a:highlight>
              </a:rPr>
              <a:t>MSE =  1.5035021320468986e+29</a:t>
            </a:r>
            <a:endParaRPr sz="1050">
              <a:highlight>
                <a:srgbClr val="FFFFFF"/>
              </a:highlight>
            </a:endParaRPr>
          </a:p>
          <a:p>
            <a:pPr marL="457200" lvl="0" indent="-228600" algn="l" rtl="0">
              <a:spcBef>
                <a:spcPts val="0"/>
              </a:spcBef>
              <a:spcAft>
                <a:spcPts val="0"/>
              </a:spcAft>
              <a:buFont typeface="Proxima Nova"/>
              <a:buNone/>
            </a:pPr>
            <a:r>
              <a:rPr lang="en" sz="1050">
                <a:highlight>
                  <a:srgbClr val="FFFFFF"/>
                </a:highlight>
              </a:rPr>
              <a:t>RMSE =  387750194332240.0</a:t>
            </a:r>
            <a:endParaRPr sz="1050">
              <a:highlight>
                <a:srgbClr val="FFFFFF"/>
              </a:highlight>
            </a:endParaRPr>
          </a:p>
          <a:p>
            <a:pPr marL="457200" lvl="0" indent="-228600" algn="l" rtl="0">
              <a:spcBef>
                <a:spcPts val="0"/>
              </a:spcBef>
              <a:spcAft>
                <a:spcPts val="0"/>
              </a:spcAft>
              <a:buFont typeface="Proxima Nova"/>
              <a:buNone/>
            </a:pPr>
            <a:r>
              <a:rPr lang="en" sz="1050">
                <a:highlight>
                  <a:srgbClr val="FFFFFF"/>
                </a:highlight>
              </a:rPr>
              <a:t>R² =  -5.93979586732406e+24</a:t>
            </a:r>
            <a:endParaRPr sz="1050">
              <a:highlight>
                <a:srgbClr val="FFFFFF"/>
              </a:highlight>
            </a:endParaRPr>
          </a:p>
          <a:p>
            <a:pPr marL="0" lvl="0" indent="0" algn="l" rtl="0">
              <a:lnSpc>
                <a:spcPct val="115000"/>
              </a:lnSpc>
              <a:spcBef>
                <a:spcPts val="0"/>
              </a:spcBef>
              <a:spcAft>
                <a:spcPts val="0"/>
              </a:spcAft>
              <a:buNone/>
            </a:pPr>
            <a:r>
              <a:rPr lang="en" sz="1050">
                <a:highlight>
                  <a:srgbClr val="FFFFFF"/>
                </a:highlight>
              </a:rPr>
              <a:t>      median abs err =  44.98</a:t>
            </a:r>
            <a:endParaRPr sz="1050">
              <a:highlight>
                <a:srgbClr val="FFFFFF"/>
              </a:highlight>
            </a:endParaRPr>
          </a:p>
          <a:p>
            <a:pPr marL="0" lvl="0" indent="0" algn="l" rtl="0">
              <a:lnSpc>
                <a:spcPct val="115000"/>
              </a:lnSpc>
              <a:spcBef>
                <a:spcPts val="0"/>
              </a:spcBef>
              <a:spcAft>
                <a:spcPts val="0"/>
              </a:spcAft>
              <a:buNone/>
            </a:pPr>
            <a:endParaRPr sz="1050">
              <a:highlight>
                <a:srgbClr val="FFFFFF"/>
              </a:highlight>
            </a:endParaRPr>
          </a:p>
          <a:p>
            <a:pPr marL="457200" lvl="0" indent="-295275" algn="l" rtl="0">
              <a:lnSpc>
                <a:spcPct val="115000"/>
              </a:lnSpc>
              <a:spcBef>
                <a:spcPts val="0"/>
              </a:spcBef>
              <a:spcAft>
                <a:spcPts val="0"/>
              </a:spcAft>
              <a:buSzPts val="1050"/>
              <a:buChar char="●"/>
            </a:pPr>
            <a:r>
              <a:rPr lang="en" sz="1050">
                <a:highlight>
                  <a:srgbClr val="FFFFFF"/>
                </a:highlight>
              </a:rPr>
              <a:t>Les modèles non linéaires le modèle de Random Forest et l'algorithme de XGBoost sont ceux qui obtiennent les meilleures performances</a:t>
            </a:r>
            <a:endParaRPr sz="1050">
              <a:highlight>
                <a:srgbClr val="FFFFFF"/>
              </a:highlight>
            </a:endParaRPr>
          </a:p>
        </p:txBody>
      </p:sp>
      <p:pic>
        <p:nvPicPr>
          <p:cNvPr id="239" name="Google Shape;239;p36"/>
          <p:cNvPicPr preferRelativeResize="0"/>
          <p:nvPr/>
        </p:nvPicPr>
        <p:blipFill>
          <a:blip r:embed="rId3">
            <a:alphaModFix/>
          </a:blip>
          <a:stretch>
            <a:fillRect/>
          </a:stretch>
        </p:blipFill>
        <p:spPr>
          <a:xfrm>
            <a:off x="607675" y="1642150"/>
            <a:ext cx="5020526" cy="3066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43"/>
        <p:cNvGrpSpPr/>
        <p:nvPr/>
      </p:nvGrpSpPr>
      <p:grpSpPr>
        <a:xfrm>
          <a:off x="0" y="0"/>
          <a:ext cx="0" cy="0"/>
          <a:chOff x="0" y="0"/>
          <a:chExt cx="0" cy="0"/>
        </a:xfrm>
      </p:grpSpPr>
      <p:sp>
        <p:nvSpPr>
          <p:cNvPr id="244" name="Google Shape;244;p37"/>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Performances des modèles - SiteEnergyUse</a:t>
            </a:r>
            <a:endParaRPr/>
          </a:p>
        </p:txBody>
      </p:sp>
      <p:pic>
        <p:nvPicPr>
          <p:cNvPr id="245" name="Google Shape;245;p37"/>
          <p:cNvPicPr preferRelativeResize="0"/>
          <p:nvPr/>
        </p:nvPicPr>
        <p:blipFill>
          <a:blip r:embed="rId3">
            <a:alphaModFix/>
          </a:blip>
          <a:stretch>
            <a:fillRect/>
          </a:stretch>
        </p:blipFill>
        <p:spPr>
          <a:xfrm>
            <a:off x="793825" y="1364375"/>
            <a:ext cx="6723550" cy="3319525"/>
          </a:xfrm>
          <a:prstGeom prst="rect">
            <a:avLst/>
          </a:prstGeom>
          <a:noFill/>
          <a:ln>
            <a:noFill/>
          </a:ln>
        </p:spPr>
      </p:pic>
      <p:sp>
        <p:nvSpPr>
          <p:cNvPr id="246" name="Google Shape;246;p37"/>
          <p:cNvSpPr txBox="1"/>
          <p:nvPr/>
        </p:nvSpPr>
        <p:spPr>
          <a:xfrm>
            <a:off x="585975" y="791425"/>
            <a:ext cx="7935900" cy="7389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0"/>
              </a:spcAft>
              <a:buNone/>
            </a:pPr>
            <a:r>
              <a:rPr lang="en" sz="1200">
                <a:solidFill>
                  <a:srgbClr val="363739"/>
                </a:solidFill>
              </a:rPr>
              <a:t>Tests de plusieurs modèles de machine learning sans fixer des paramètres: </a:t>
            </a:r>
            <a:endParaRPr sz="1200">
              <a:solidFill>
                <a:srgbClr val="363739"/>
              </a:solidFill>
            </a:endParaRPr>
          </a:p>
          <a:p>
            <a:pPr marL="0" lvl="0" indent="0" algn="l" rtl="0">
              <a:spcBef>
                <a:spcPts val="120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22"/>
              <a:t>Hyperparamètres </a:t>
            </a:r>
            <a:r>
              <a:rPr lang="en" sz="2100"/>
              <a:t>TotalGHGEmissions</a:t>
            </a:r>
            <a:endParaRPr/>
          </a:p>
        </p:txBody>
      </p:sp>
      <p:pic>
        <p:nvPicPr>
          <p:cNvPr id="252" name="Google Shape;252;p38"/>
          <p:cNvPicPr preferRelativeResize="0"/>
          <p:nvPr/>
        </p:nvPicPr>
        <p:blipFill>
          <a:blip r:embed="rId3">
            <a:alphaModFix/>
          </a:blip>
          <a:stretch>
            <a:fillRect/>
          </a:stretch>
        </p:blipFill>
        <p:spPr>
          <a:xfrm>
            <a:off x="241455" y="1359375"/>
            <a:ext cx="8430894" cy="3100826"/>
          </a:xfrm>
          <a:prstGeom prst="rect">
            <a:avLst/>
          </a:prstGeom>
          <a:noFill/>
          <a:ln>
            <a:noFill/>
          </a:ln>
        </p:spPr>
      </p:pic>
      <p:sp>
        <p:nvSpPr>
          <p:cNvPr id="253" name="Google Shape;253;p38"/>
          <p:cNvSpPr txBox="1"/>
          <p:nvPr/>
        </p:nvSpPr>
        <p:spPr>
          <a:xfrm>
            <a:off x="448525" y="933225"/>
            <a:ext cx="6735000" cy="369300"/>
          </a:xfrm>
          <a:prstGeom prst="rect">
            <a:avLst/>
          </a:prstGeom>
          <a:noFill/>
          <a:ln>
            <a:noFill/>
          </a:ln>
        </p:spPr>
        <p:txBody>
          <a:bodyPr spcFirstLastPara="1" wrap="square" lIns="91425" tIns="91425" rIns="91425" bIns="91425" anchor="t" anchorCtr="0">
            <a:spAutoFit/>
          </a:bodyPr>
          <a:lstStyle/>
          <a:p>
            <a:pPr marL="0" lvl="0" indent="0" algn="l" rtl="0">
              <a:spcBef>
                <a:spcPts val="1200"/>
              </a:spcBef>
              <a:spcAft>
                <a:spcPts val="1200"/>
              </a:spcAft>
              <a:buNone/>
            </a:pPr>
            <a:r>
              <a:rPr lang="en" sz="1200">
                <a:solidFill>
                  <a:srgbClr val="363739"/>
                </a:solidFill>
              </a:rPr>
              <a:t>Tests de plusieurs modèles de machine learning avec fixer des paramètres:</a:t>
            </a:r>
            <a:endParaRPr>
              <a:latin typeface="Proxima Nova"/>
              <a:ea typeface="Proxima Nova"/>
              <a:cs typeface="Proxima Nova"/>
              <a:sym typeface="Proxima Nova"/>
            </a:endParaRPr>
          </a:p>
        </p:txBody>
      </p:sp>
      <p:sp>
        <p:nvSpPr>
          <p:cNvPr id="254" name="Google Shape;254;p38"/>
          <p:cNvSpPr txBox="1"/>
          <p:nvPr/>
        </p:nvSpPr>
        <p:spPr>
          <a:xfrm>
            <a:off x="2199200" y="680025"/>
            <a:ext cx="416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3"/>
              </a:solidFill>
              <a:latin typeface="Proxima Nova"/>
              <a:ea typeface="Proxima Nova"/>
              <a:cs typeface="Proxima Nova"/>
              <a:sym typeface="Proxima Nova"/>
            </a:endParaRPr>
          </a:p>
        </p:txBody>
      </p:sp>
      <p:sp>
        <p:nvSpPr>
          <p:cNvPr id="255" name="Google Shape;255;p38"/>
          <p:cNvSpPr txBox="1"/>
          <p:nvPr/>
        </p:nvSpPr>
        <p:spPr>
          <a:xfrm>
            <a:off x="7776750" y="3567900"/>
            <a:ext cx="441300" cy="400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256" name="Google Shape;256;p38"/>
          <p:cNvSpPr txBox="1"/>
          <p:nvPr/>
        </p:nvSpPr>
        <p:spPr>
          <a:xfrm>
            <a:off x="7776750" y="4025100"/>
            <a:ext cx="441300" cy="400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9"/>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t>Comparer les modèles _ </a:t>
            </a:r>
            <a:r>
              <a:rPr lang="en" sz="2766"/>
              <a:t>TotalGHGEmissions</a:t>
            </a:r>
            <a:endParaRPr sz="3666"/>
          </a:p>
          <a:p>
            <a:pPr marL="0" marR="0" lvl="0" indent="0" algn="l" rtl="0">
              <a:lnSpc>
                <a:spcPct val="100000"/>
              </a:lnSpc>
              <a:spcBef>
                <a:spcPts val="0"/>
              </a:spcBef>
              <a:spcAft>
                <a:spcPts val="0"/>
              </a:spcAft>
              <a:buNone/>
            </a:pPr>
            <a:endParaRPr/>
          </a:p>
        </p:txBody>
      </p:sp>
      <p:pic>
        <p:nvPicPr>
          <p:cNvPr id="262" name="Google Shape;262;p39"/>
          <p:cNvPicPr preferRelativeResize="0"/>
          <p:nvPr/>
        </p:nvPicPr>
        <p:blipFill>
          <a:blip r:embed="rId3">
            <a:alphaModFix/>
          </a:blip>
          <a:stretch>
            <a:fillRect/>
          </a:stretch>
        </p:blipFill>
        <p:spPr>
          <a:xfrm>
            <a:off x="6019800" y="1229325"/>
            <a:ext cx="2951051" cy="3002176"/>
          </a:xfrm>
          <a:prstGeom prst="rect">
            <a:avLst/>
          </a:prstGeom>
          <a:noFill/>
          <a:ln>
            <a:noFill/>
          </a:ln>
        </p:spPr>
      </p:pic>
      <p:pic>
        <p:nvPicPr>
          <p:cNvPr id="263" name="Google Shape;263;p39"/>
          <p:cNvPicPr preferRelativeResize="0"/>
          <p:nvPr/>
        </p:nvPicPr>
        <p:blipFill>
          <a:blip r:embed="rId4">
            <a:alphaModFix/>
          </a:blip>
          <a:stretch>
            <a:fillRect/>
          </a:stretch>
        </p:blipFill>
        <p:spPr>
          <a:xfrm>
            <a:off x="3157475" y="1229325"/>
            <a:ext cx="2841200" cy="2937549"/>
          </a:xfrm>
          <a:prstGeom prst="rect">
            <a:avLst/>
          </a:prstGeom>
          <a:noFill/>
          <a:ln>
            <a:noFill/>
          </a:ln>
        </p:spPr>
      </p:pic>
      <p:pic>
        <p:nvPicPr>
          <p:cNvPr id="264" name="Google Shape;264;p39"/>
          <p:cNvPicPr preferRelativeResize="0"/>
          <p:nvPr/>
        </p:nvPicPr>
        <p:blipFill>
          <a:blip r:embed="rId5">
            <a:alphaModFix/>
          </a:blip>
          <a:stretch>
            <a:fillRect/>
          </a:stretch>
        </p:blipFill>
        <p:spPr>
          <a:xfrm>
            <a:off x="152400" y="1246325"/>
            <a:ext cx="2928876" cy="2920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0"/>
          <p:cNvSpPr txBox="1">
            <a:spLocks noGrp="1"/>
          </p:cNvSpPr>
          <p:nvPr>
            <p:ph type="title"/>
          </p:nvPr>
        </p:nvSpPr>
        <p:spPr>
          <a:xfrm>
            <a:off x="311700" y="268050"/>
            <a:ext cx="8520600" cy="843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22"/>
              <a:t>Hyperparamètres SiteEnergyUse</a:t>
            </a:r>
            <a:endParaRPr sz="2222"/>
          </a:p>
        </p:txBody>
      </p:sp>
      <p:pic>
        <p:nvPicPr>
          <p:cNvPr id="270" name="Google Shape;270;p40"/>
          <p:cNvPicPr preferRelativeResize="0"/>
          <p:nvPr/>
        </p:nvPicPr>
        <p:blipFill>
          <a:blip r:embed="rId3">
            <a:alphaModFix/>
          </a:blip>
          <a:stretch>
            <a:fillRect/>
          </a:stretch>
        </p:blipFill>
        <p:spPr>
          <a:xfrm>
            <a:off x="549800" y="1174650"/>
            <a:ext cx="7407798" cy="3251401"/>
          </a:xfrm>
          <a:prstGeom prst="rect">
            <a:avLst/>
          </a:prstGeom>
          <a:noFill/>
          <a:ln>
            <a:noFill/>
          </a:ln>
        </p:spPr>
      </p:pic>
      <p:pic>
        <p:nvPicPr>
          <p:cNvPr id="271" name="Google Shape;271;p40"/>
          <p:cNvPicPr preferRelativeResize="0"/>
          <p:nvPr/>
        </p:nvPicPr>
        <p:blipFill>
          <a:blip r:embed="rId4">
            <a:alphaModFix/>
          </a:blip>
          <a:stretch>
            <a:fillRect/>
          </a:stretch>
        </p:blipFill>
        <p:spPr>
          <a:xfrm>
            <a:off x="7797025" y="1183275"/>
            <a:ext cx="839624" cy="3251401"/>
          </a:xfrm>
          <a:prstGeom prst="rect">
            <a:avLst/>
          </a:prstGeom>
          <a:noFill/>
          <a:ln>
            <a:noFill/>
          </a:ln>
        </p:spPr>
      </p:pic>
      <p:sp>
        <p:nvSpPr>
          <p:cNvPr id="272" name="Google Shape;272;p40"/>
          <p:cNvSpPr txBox="1"/>
          <p:nvPr/>
        </p:nvSpPr>
        <p:spPr>
          <a:xfrm>
            <a:off x="7776750" y="3567900"/>
            <a:ext cx="296700" cy="400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273" name="Google Shape;273;p40"/>
          <p:cNvSpPr txBox="1"/>
          <p:nvPr/>
        </p:nvSpPr>
        <p:spPr>
          <a:xfrm>
            <a:off x="7776750" y="4101300"/>
            <a:ext cx="296700" cy="400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
        <p:nvSpPr>
          <p:cNvPr id="274" name="Google Shape;274;p40"/>
          <p:cNvSpPr txBox="1"/>
          <p:nvPr/>
        </p:nvSpPr>
        <p:spPr>
          <a:xfrm>
            <a:off x="7845150" y="1129500"/>
            <a:ext cx="296700" cy="400200"/>
          </a:xfrm>
          <a:prstGeom prst="rect">
            <a:avLst/>
          </a:prstGeom>
          <a:noFill/>
          <a:ln w="9525" cap="flat" cmpd="sng">
            <a:solidFill>
              <a:srgbClr val="FFFF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Proxima Nova"/>
              <a:ea typeface="Proxima Nova"/>
              <a:cs typeface="Proxima Nova"/>
              <a:sym typeface="Proxima Nov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Comparer les modèles _ SiteEnergyUse</a:t>
            </a:r>
            <a:endParaRPr sz="3666"/>
          </a:p>
          <a:p>
            <a:pPr marL="0" lvl="0" indent="0" algn="l" rtl="0">
              <a:spcBef>
                <a:spcPts val="0"/>
              </a:spcBef>
              <a:spcAft>
                <a:spcPts val="0"/>
              </a:spcAft>
              <a:buNone/>
            </a:pPr>
            <a:endParaRPr/>
          </a:p>
        </p:txBody>
      </p:sp>
      <p:pic>
        <p:nvPicPr>
          <p:cNvPr id="280" name="Google Shape;280;p41"/>
          <p:cNvPicPr preferRelativeResize="0"/>
          <p:nvPr/>
        </p:nvPicPr>
        <p:blipFill>
          <a:blip r:embed="rId3">
            <a:alphaModFix/>
          </a:blip>
          <a:stretch>
            <a:fillRect/>
          </a:stretch>
        </p:blipFill>
        <p:spPr>
          <a:xfrm>
            <a:off x="152400" y="1170125"/>
            <a:ext cx="2857026" cy="2902725"/>
          </a:xfrm>
          <a:prstGeom prst="rect">
            <a:avLst/>
          </a:prstGeom>
          <a:noFill/>
          <a:ln>
            <a:noFill/>
          </a:ln>
        </p:spPr>
      </p:pic>
      <p:pic>
        <p:nvPicPr>
          <p:cNvPr id="281" name="Google Shape;281;p41"/>
          <p:cNvPicPr preferRelativeResize="0"/>
          <p:nvPr/>
        </p:nvPicPr>
        <p:blipFill>
          <a:blip r:embed="rId4">
            <a:alphaModFix/>
          </a:blip>
          <a:stretch>
            <a:fillRect/>
          </a:stretch>
        </p:blipFill>
        <p:spPr>
          <a:xfrm>
            <a:off x="3129500" y="1170125"/>
            <a:ext cx="2857025" cy="2938900"/>
          </a:xfrm>
          <a:prstGeom prst="rect">
            <a:avLst/>
          </a:prstGeom>
          <a:noFill/>
          <a:ln>
            <a:noFill/>
          </a:ln>
        </p:spPr>
      </p:pic>
      <p:pic>
        <p:nvPicPr>
          <p:cNvPr id="282" name="Google Shape;282;p41"/>
          <p:cNvPicPr preferRelativeResize="0"/>
          <p:nvPr/>
        </p:nvPicPr>
        <p:blipFill>
          <a:blip r:embed="rId5">
            <a:alphaModFix/>
          </a:blip>
          <a:stretch>
            <a:fillRect/>
          </a:stretch>
        </p:blipFill>
        <p:spPr>
          <a:xfrm>
            <a:off x="6062725" y="1170125"/>
            <a:ext cx="2928874" cy="2743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249775" y="156575"/>
            <a:ext cx="4045200" cy="6063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Introduction</a:t>
            </a:r>
            <a:endParaRPr/>
          </a:p>
        </p:txBody>
      </p:sp>
      <p:pic>
        <p:nvPicPr>
          <p:cNvPr id="78" name="Google Shape;78;p15"/>
          <p:cNvPicPr preferRelativeResize="0"/>
          <p:nvPr/>
        </p:nvPicPr>
        <p:blipFill>
          <a:blip r:embed="rId3">
            <a:alphaModFix/>
          </a:blip>
          <a:stretch>
            <a:fillRect/>
          </a:stretch>
        </p:blipFill>
        <p:spPr>
          <a:xfrm>
            <a:off x="5032875" y="1034275"/>
            <a:ext cx="3515025" cy="3385025"/>
          </a:xfrm>
          <a:prstGeom prst="rect">
            <a:avLst/>
          </a:prstGeom>
          <a:noFill/>
          <a:ln>
            <a:noFill/>
          </a:ln>
        </p:spPr>
      </p:pic>
      <p:pic>
        <p:nvPicPr>
          <p:cNvPr id="79" name="Google Shape;79;p15"/>
          <p:cNvPicPr preferRelativeResize="0"/>
          <p:nvPr/>
        </p:nvPicPr>
        <p:blipFill>
          <a:blip r:embed="rId4">
            <a:alphaModFix/>
          </a:blip>
          <a:stretch>
            <a:fillRect/>
          </a:stretch>
        </p:blipFill>
        <p:spPr>
          <a:xfrm>
            <a:off x="1509300" y="954650"/>
            <a:ext cx="1047875" cy="686550"/>
          </a:xfrm>
          <a:prstGeom prst="rect">
            <a:avLst/>
          </a:prstGeom>
          <a:noFill/>
          <a:ln>
            <a:noFill/>
          </a:ln>
        </p:spPr>
      </p:pic>
      <p:sp>
        <p:nvSpPr>
          <p:cNvPr id="80" name="Google Shape;80;p15"/>
          <p:cNvSpPr txBox="1"/>
          <p:nvPr/>
        </p:nvSpPr>
        <p:spPr>
          <a:xfrm>
            <a:off x="330325" y="1793150"/>
            <a:ext cx="3822300" cy="2698200"/>
          </a:xfrm>
          <a:prstGeom prst="rect">
            <a:avLst/>
          </a:prstGeom>
          <a:noFill/>
          <a:ln>
            <a:noFill/>
          </a:ln>
        </p:spPr>
        <p:txBody>
          <a:bodyPr spcFirstLastPara="1" wrap="square" lIns="91425" tIns="91425" rIns="91425" bIns="91425" anchor="t" anchorCtr="0">
            <a:spAutoFit/>
          </a:bodyPr>
          <a:lstStyle/>
          <a:p>
            <a:pPr marL="0" marR="0" lvl="0" indent="0" algn="l" rtl="0">
              <a:lnSpc>
                <a:spcPct val="170000"/>
              </a:lnSpc>
              <a:spcBef>
                <a:spcPts val="0"/>
              </a:spcBef>
              <a:spcAft>
                <a:spcPts val="0"/>
              </a:spcAft>
              <a:buNone/>
            </a:pPr>
            <a:r>
              <a:rPr lang="en" sz="1050" b="1">
                <a:solidFill>
                  <a:srgbClr val="4A86E8"/>
                </a:solidFill>
              </a:rPr>
              <a:t>Objectifs: </a:t>
            </a:r>
            <a:r>
              <a:rPr lang="en" sz="1050"/>
              <a:t>Être une ville neutre en émissions de gaz à effets de serre pour 2050 </a:t>
            </a:r>
            <a:endParaRPr sz="650"/>
          </a:p>
          <a:p>
            <a:pPr marL="457200" lvl="0" indent="-295275" algn="l" rtl="0">
              <a:lnSpc>
                <a:spcPct val="170000"/>
              </a:lnSpc>
              <a:spcBef>
                <a:spcPts val="1200"/>
              </a:spcBef>
              <a:spcAft>
                <a:spcPts val="0"/>
              </a:spcAft>
              <a:buSzPts val="1050"/>
              <a:buChar char="●"/>
            </a:pPr>
            <a:r>
              <a:rPr lang="en" sz="1050"/>
              <a:t>Données : Deux jeux de données sur les bâtiments non-résidentiels (2015 et 2016)</a:t>
            </a:r>
            <a:endParaRPr sz="1050"/>
          </a:p>
          <a:p>
            <a:pPr marL="457200" lvl="0" indent="-295275" algn="l" rtl="0">
              <a:lnSpc>
                <a:spcPct val="170000"/>
              </a:lnSpc>
              <a:spcBef>
                <a:spcPts val="0"/>
              </a:spcBef>
              <a:spcAft>
                <a:spcPts val="0"/>
              </a:spcAft>
              <a:buSzPts val="1050"/>
              <a:buChar char="●"/>
            </a:pPr>
            <a:r>
              <a:rPr lang="en" sz="1050"/>
              <a:t>Prédire les émissions de CO2</a:t>
            </a:r>
            <a:endParaRPr sz="1050"/>
          </a:p>
          <a:p>
            <a:pPr marL="457200" lvl="0" indent="-295275" algn="l" rtl="0">
              <a:lnSpc>
                <a:spcPct val="170000"/>
              </a:lnSpc>
              <a:spcBef>
                <a:spcPts val="0"/>
              </a:spcBef>
              <a:spcAft>
                <a:spcPts val="0"/>
              </a:spcAft>
              <a:buSzPts val="1050"/>
              <a:buChar char="●"/>
            </a:pPr>
            <a:r>
              <a:rPr lang="en" sz="1050"/>
              <a:t>Prédire la consommation d’énergie</a:t>
            </a:r>
            <a:endParaRPr sz="1050"/>
          </a:p>
          <a:p>
            <a:pPr marL="457200" lvl="0" indent="-295275" algn="l" rtl="0">
              <a:lnSpc>
                <a:spcPct val="170000"/>
              </a:lnSpc>
              <a:spcBef>
                <a:spcPts val="0"/>
              </a:spcBef>
              <a:spcAft>
                <a:spcPts val="0"/>
              </a:spcAft>
              <a:buSzPts val="1050"/>
              <a:buChar char="●"/>
            </a:pPr>
            <a:r>
              <a:rPr lang="en" sz="1050"/>
              <a:t>On cherche également à évaluer l’intérêt de l’"ENERGY STAR Score" pour la prédiction d’émission</a:t>
            </a:r>
            <a:endParaRPr sz="105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2"/>
          <p:cNvSpPr txBox="1">
            <a:spLocks noGrp="1"/>
          </p:cNvSpPr>
          <p:nvPr>
            <p:ph type="title"/>
          </p:nvPr>
        </p:nvSpPr>
        <p:spPr>
          <a:xfrm>
            <a:off x="311700" y="235225"/>
            <a:ext cx="8520600" cy="572700"/>
          </a:xfrm>
          <a:prstGeom prst="rect">
            <a:avLst/>
          </a:prstGeom>
        </p:spPr>
        <p:txBody>
          <a:bodyPr spcFirstLastPara="1" wrap="square" lIns="91425" tIns="91425" rIns="91425" bIns="91425" anchor="t" anchorCtr="0">
            <a:normAutofit fontScale="90000"/>
          </a:bodyPr>
          <a:lstStyle/>
          <a:p>
            <a:pPr marL="0" marR="190500" lvl="0" indent="0" algn="l" rtl="0">
              <a:lnSpc>
                <a:spcPct val="115000"/>
              </a:lnSpc>
              <a:spcBef>
                <a:spcPts val="1800"/>
              </a:spcBef>
              <a:spcAft>
                <a:spcPts val="0"/>
              </a:spcAft>
              <a:buNone/>
            </a:pPr>
            <a:r>
              <a:rPr lang="en"/>
              <a:t>Evaluation du modèle _ </a:t>
            </a:r>
            <a:r>
              <a:rPr lang="en" sz="2388"/>
              <a:t>TotalGHGEmissions</a:t>
            </a:r>
            <a:endParaRPr sz="2316" b="1">
              <a:solidFill>
                <a:srgbClr val="000000"/>
              </a:solidFill>
              <a:highlight>
                <a:srgbClr val="FFFFFF"/>
              </a:highlight>
              <a:latin typeface="Arial"/>
              <a:ea typeface="Arial"/>
              <a:cs typeface="Arial"/>
              <a:sym typeface="Arial"/>
            </a:endParaRPr>
          </a:p>
          <a:p>
            <a:pPr marL="0" marR="190500" lvl="0" indent="0" algn="l" rtl="0">
              <a:lnSpc>
                <a:spcPct val="115000"/>
              </a:lnSpc>
              <a:spcBef>
                <a:spcPts val="400"/>
              </a:spcBef>
              <a:spcAft>
                <a:spcPts val="0"/>
              </a:spcAft>
              <a:buNone/>
            </a:pPr>
            <a:endParaRPr sz="105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pic>
        <p:nvPicPr>
          <p:cNvPr id="288" name="Google Shape;288;p42"/>
          <p:cNvPicPr preferRelativeResize="0"/>
          <p:nvPr/>
        </p:nvPicPr>
        <p:blipFill>
          <a:blip r:embed="rId3">
            <a:alphaModFix/>
          </a:blip>
          <a:stretch>
            <a:fillRect/>
          </a:stretch>
        </p:blipFill>
        <p:spPr>
          <a:xfrm>
            <a:off x="1143000" y="3971075"/>
            <a:ext cx="1927150" cy="1085125"/>
          </a:xfrm>
          <a:prstGeom prst="rect">
            <a:avLst/>
          </a:prstGeom>
          <a:noFill/>
          <a:ln>
            <a:noFill/>
          </a:ln>
        </p:spPr>
      </p:pic>
      <p:pic>
        <p:nvPicPr>
          <p:cNvPr id="289" name="Google Shape;289;p42"/>
          <p:cNvPicPr preferRelativeResize="0"/>
          <p:nvPr/>
        </p:nvPicPr>
        <p:blipFill>
          <a:blip r:embed="rId4">
            <a:alphaModFix/>
          </a:blip>
          <a:stretch>
            <a:fillRect/>
          </a:stretch>
        </p:blipFill>
        <p:spPr>
          <a:xfrm>
            <a:off x="414975" y="1336825"/>
            <a:ext cx="3852275" cy="2478911"/>
          </a:xfrm>
          <a:prstGeom prst="rect">
            <a:avLst/>
          </a:prstGeom>
          <a:noFill/>
          <a:ln>
            <a:noFill/>
          </a:ln>
        </p:spPr>
      </p:pic>
      <p:sp>
        <p:nvSpPr>
          <p:cNvPr id="290" name="Google Shape;290;p42"/>
          <p:cNvSpPr txBox="1"/>
          <p:nvPr/>
        </p:nvSpPr>
        <p:spPr>
          <a:xfrm>
            <a:off x="3711125" y="3667725"/>
            <a:ext cx="5288100" cy="136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endParaRPr sz="900">
              <a:latin typeface="Proxima Nova"/>
              <a:ea typeface="Proxima Nova"/>
              <a:cs typeface="Proxima Nova"/>
              <a:sym typeface="Proxima Nova"/>
            </a:endParaRPr>
          </a:p>
          <a:p>
            <a:pPr marL="0" lvl="0" indent="0" algn="l" rtl="0">
              <a:spcBef>
                <a:spcPts val="0"/>
              </a:spcBef>
              <a:spcAft>
                <a:spcPts val="0"/>
              </a:spcAft>
              <a:buNone/>
            </a:pPr>
            <a:r>
              <a:rPr lang="en" sz="900">
                <a:latin typeface="Proxima Nova"/>
                <a:ea typeface="Proxima Nova"/>
                <a:cs typeface="Proxima Nova"/>
                <a:sym typeface="Proxima Nova"/>
              </a:rPr>
              <a:t>La différence entre le coefficient de détermination du jeu d'entraînement et du jeu de test montre qu'il y a overfitting de notre modèle malgré les précautions prises validation croisée, contrainte du modèle en utilisant les paramètres. Modèle XGBOOST permet d'expliquer 83% de la variance expliquée mais les autres indicateurs de performances sont moins bons que pour la prédiction de la consommation d'énergie</a:t>
            </a:r>
            <a:endParaRPr sz="900">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291" name="Google Shape;291;p42"/>
          <p:cNvSpPr txBox="1"/>
          <p:nvPr/>
        </p:nvSpPr>
        <p:spPr>
          <a:xfrm>
            <a:off x="643850" y="884125"/>
            <a:ext cx="8239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latin typeface="Proxima Nova"/>
                <a:ea typeface="Proxima Nova"/>
                <a:cs typeface="Proxima Nova"/>
                <a:sym typeface="Proxima Nova"/>
              </a:rPr>
              <a:t>Les distributions des résidus du jeu d'entraînement et du jeu de test semblent ne suivre pas une loi normale. Puisque le nombre de données est moins important (seulement 20% de l'échantillon) on voit que la distribution des résidus du jeu de test est plus aplatie.</a:t>
            </a:r>
            <a:endParaRPr>
              <a:latin typeface="Proxima Nova"/>
              <a:ea typeface="Proxima Nova"/>
              <a:cs typeface="Proxima Nova"/>
              <a:sym typeface="Proxima Nova"/>
            </a:endParaRPr>
          </a:p>
        </p:txBody>
      </p:sp>
      <p:pic>
        <p:nvPicPr>
          <p:cNvPr id="292" name="Google Shape;292;p42"/>
          <p:cNvPicPr preferRelativeResize="0"/>
          <p:nvPr/>
        </p:nvPicPr>
        <p:blipFill>
          <a:blip r:embed="rId5">
            <a:alphaModFix/>
          </a:blip>
          <a:stretch>
            <a:fillRect/>
          </a:stretch>
        </p:blipFill>
        <p:spPr>
          <a:xfrm>
            <a:off x="4800650" y="1422025"/>
            <a:ext cx="3505518" cy="2393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marR="190500" lvl="0" indent="0" algn="l" rtl="0">
              <a:lnSpc>
                <a:spcPct val="115000"/>
              </a:lnSpc>
              <a:spcBef>
                <a:spcPts val="1800"/>
              </a:spcBef>
              <a:spcAft>
                <a:spcPts val="0"/>
              </a:spcAft>
              <a:buNone/>
            </a:pPr>
            <a:r>
              <a:rPr lang="en"/>
              <a:t>Evaluation du modèle _</a:t>
            </a:r>
            <a:r>
              <a:rPr lang="en" sz="3888"/>
              <a:t> </a:t>
            </a:r>
            <a:r>
              <a:rPr lang="en"/>
              <a:t>SiteEnergyUse</a:t>
            </a:r>
            <a:endParaRPr sz="2538" b="1">
              <a:solidFill>
                <a:srgbClr val="000000"/>
              </a:solidFill>
              <a:highlight>
                <a:srgbClr val="FFFFFF"/>
              </a:highlight>
              <a:latin typeface="Arial"/>
              <a:ea typeface="Arial"/>
              <a:cs typeface="Arial"/>
              <a:sym typeface="Arial"/>
            </a:endParaRPr>
          </a:p>
          <a:p>
            <a:pPr marL="0" marR="190500" lvl="0" indent="0" algn="l" rtl="0">
              <a:lnSpc>
                <a:spcPct val="115000"/>
              </a:lnSpc>
              <a:spcBef>
                <a:spcPts val="400"/>
              </a:spcBef>
              <a:spcAft>
                <a:spcPts val="0"/>
              </a:spcAft>
              <a:buNone/>
            </a:pPr>
            <a:endParaRPr sz="1050">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298" name="Google Shape;298;p43"/>
          <p:cNvSpPr txBox="1">
            <a:spLocks noGrp="1"/>
          </p:cNvSpPr>
          <p:nvPr>
            <p:ph type="body" idx="1"/>
          </p:nvPr>
        </p:nvSpPr>
        <p:spPr>
          <a:xfrm>
            <a:off x="311700" y="771475"/>
            <a:ext cx="8520600" cy="4263600"/>
          </a:xfrm>
          <a:prstGeom prst="rect">
            <a:avLst/>
          </a:prstGeom>
        </p:spPr>
        <p:txBody>
          <a:bodyPr spcFirstLastPara="1" wrap="square" lIns="91425" tIns="91425" rIns="91425" bIns="91425" anchor="t" anchorCtr="0">
            <a:normAutofit/>
          </a:bodyPr>
          <a:lstStyle/>
          <a:p>
            <a:pPr marL="457200" lvl="0" indent="0" algn="l" rtl="0">
              <a:lnSpc>
                <a:spcPct val="100000"/>
              </a:lnSpc>
              <a:spcBef>
                <a:spcPts val="0"/>
              </a:spcBef>
              <a:spcAft>
                <a:spcPts val="0"/>
              </a:spcAft>
              <a:buNone/>
            </a:pPr>
            <a:endParaRPr sz="1400">
              <a:solidFill>
                <a:srgbClr val="000000"/>
              </a:solidFill>
            </a:endParaRPr>
          </a:p>
          <a:p>
            <a:pPr marL="0" lvl="0" indent="0" algn="l" rtl="0">
              <a:spcBef>
                <a:spcPts val="0"/>
              </a:spcBef>
              <a:spcAft>
                <a:spcPts val="1200"/>
              </a:spcAft>
              <a:buNone/>
            </a:pPr>
            <a:endParaRPr/>
          </a:p>
        </p:txBody>
      </p:sp>
      <p:pic>
        <p:nvPicPr>
          <p:cNvPr id="299" name="Google Shape;299;p43"/>
          <p:cNvPicPr preferRelativeResize="0"/>
          <p:nvPr/>
        </p:nvPicPr>
        <p:blipFill>
          <a:blip r:embed="rId3">
            <a:alphaModFix/>
          </a:blip>
          <a:stretch>
            <a:fillRect/>
          </a:stretch>
        </p:blipFill>
        <p:spPr>
          <a:xfrm>
            <a:off x="445175" y="1263500"/>
            <a:ext cx="3906899" cy="2478900"/>
          </a:xfrm>
          <a:prstGeom prst="rect">
            <a:avLst/>
          </a:prstGeom>
          <a:noFill/>
          <a:ln>
            <a:noFill/>
          </a:ln>
        </p:spPr>
      </p:pic>
      <p:pic>
        <p:nvPicPr>
          <p:cNvPr id="300" name="Google Shape;300;p43"/>
          <p:cNvPicPr preferRelativeResize="0"/>
          <p:nvPr/>
        </p:nvPicPr>
        <p:blipFill>
          <a:blip r:embed="rId4">
            <a:alphaModFix/>
          </a:blip>
          <a:stretch>
            <a:fillRect/>
          </a:stretch>
        </p:blipFill>
        <p:spPr>
          <a:xfrm>
            <a:off x="1230900" y="3818600"/>
            <a:ext cx="1782850" cy="944050"/>
          </a:xfrm>
          <a:prstGeom prst="rect">
            <a:avLst/>
          </a:prstGeom>
          <a:noFill/>
          <a:ln>
            <a:noFill/>
          </a:ln>
        </p:spPr>
      </p:pic>
      <p:sp>
        <p:nvSpPr>
          <p:cNvPr id="301" name="Google Shape;301;p43"/>
          <p:cNvSpPr txBox="1"/>
          <p:nvPr/>
        </p:nvSpPr>
        <p:spPr>
          <a:xfrm>
            <a:off x="4239225" y="3818600"/>
            <a:ext cx="4167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highlight>
                  <a:srgbClr val="FFFFFF"/>
                </a:highlight>
              </a:rPr>
              <a:t> Modèle XGBOOST permet d'expliquer 86% de la variance expliquée </a:t>
            </a:r>
            <a:endParaRPr sz="1050">
              <a:highlight>
                <a:srgbClr val="FFFFFF"/>
              </a:highlight>
            </a:endParaRPr>
          </a:p>
          <a:p>
            <a:pPr marL="0" lvl="0" indent="0" algn="l" rtl="0">
              <a:spcBef>
                <a:spcPts val="0"/>
              </a:spcBef>
              <a:spcAft>
                <a:spcPts val="0"/>
              </a:spcAft>
              <a:buNone/>
            </a:pPr>
            <a:r>
              <a:rPr lang="en" sz="1050">
                <a:highlight>
                  <a:srgbClr val="FFFFFF"/>
                </a:highlight>
              </a:rPr>
              <a:t>Modèle RandonForest permet d'expliquer 73% de la variance expliquée </a:t>
            </a:r>
            <a:endParaRPr sz="1050">
              <a:highlight>
                <a:srgbClr val="FFFFFF"/>
              </a:highlight>
            </a:endParaRPr>
          </a:p>
        </p:txBody>
      </p:sp>
      <p:pic>
        <p:nvPicPr>
          <p:cNvPr id="302" name="Google Shape;302;p43"/>
          <p:cNvPicPr preferRelativeResize="0"/>
          <p:nvPr/>
        </p:nvPicPr>
        <p:blipFill>
          <a:blip r:embed="rId5">
            <a:alphaModFix/>
          </a:blip>
          <a:stretch>
            <a:fillRect/>
          </a:stretch>
        </p:blipFill>
        <p:spPr>
          <a:xfrm>
            <a:off x="4653975" y="1294698"/>
            <a:ext cx="3564799" cy="2445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4"/>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1000"/>
              </a:spcBef>
              <a:spcAft>
                <a:spcPts val="0"/>
              </a:spcAft>
              <a:buNone/>
            </a:pPr>
            <a:r>
              <a:rPr lang="en"/>
              <a:t>Des valeurs prédites vers valeurs réelles</a:t>
            </a:r>
            <a:endParaRPr sz="13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endParaRPr/>
          </a:p>
        </p:txBody>
      </p:sp>
      <p:sp>
        <p:nvSpPr>
          <p:cNvPr id="308" name="Google Shape;308;p44"/>
          <p:cNvSpPr txBox="1"/>
          <p:nvPr/>
        </p:nvSpPr>
        <p:spPr>
          <a:xfrm>
            <a:off x="1143000" y="1143000"/>
            <a:ext cx="3000000" cy="357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122">
                <a:solidFill>
                  <a:schemeClr val="accent3"/>
                </a:solidFill>
                <a:latin typeface="Alfa Slab One"/>
                <a:ea typeface="Alfa Slab One"/>
                <a:cs typeface="Alfa Slab One"/>
                <a:sym typeface="Alfa Slab One"/>
              </a:rPr>
              <a:t>TotalGHGEmissions</a:t>
            </a:r>
            <a:endParaRPr/>
          </a:p>
        </p:txBody>
      </p:sp>
      <p:sp>
        <p:nvSpPr>
          <p:cNvPr id="309" name="Google Shape;309;p44"/>
          <p:cNvSpPr txBox="1"/>
          <p:nvPr/>
        </p:nvSpPr>
        <p:spPr>
          <a:xfrm>
            <a:off x="5029200" y="1143000"/>
            <a:ext cx="3000000" cy="357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122">
                <a:solidFill>
                  <a:schemeClr val="accent3"/>
                </a:solidFill>
                <a:latin typeface="Alfa Slab One"/>
                <a:ea typeface="Alfa Slab One"/>
                <a:cs typeface="Alfa Slab One"/>
                <a:sym typeface="Alfa Slab One"/>
              </a:rPr>
              <a:t>SiteEnergyUse</a:t>
            </a:r>
            <a:endParaRPr>
              <a:latin typeface="Proxima Nova"/>
              <a:ea typeface="Proxima Nova"/>
              <a:cs typeface="Proxima Nova"/>
              <a:sym typeface="Proxima Nova"/>
            </a:endParaRPr>
          </a:p>
        </p:txBody>
      </p:sp>
      <p:pic>
        <p:nvPicPr>
          <p:cNvPr id="310" name="Google Shape;310;p44"/>
          <p:cNvPicPr preferRelativeResize="0"/>
          <p:nvPr/>
        </p:nvPicPr>
        <p:blipFill>
          <a:blip r:embed="rId3">
            <a:alphaModFix/>
          </a:blip>
          <a:stretch>
            <a:fillRect/>
          </a:stretch>
        </p:blipFill>
        <p:spPr>
          <a:xfrm>
            <a:off x="5072900" y="1652700"/>
            <a:ext cx="3490701" cy="2731200"/>
          </a:xfrm>
          <a:prstGeom prst="rect">
            <a:avLst/>
          </a:prstGeom>
          <a:noFill/>
          <a:ln>
            <a:noFill/>
          </a:ln>
        </p:spPr>
      </p:pic>
      <p:pic>
        <p:nvPicPr>
          <p:cNvPr id="311" name="Google Shape;311;p44"/>
          <p:cNvPicPr preferRelativeResize="0"/>
          <p:nvPr/>
        </p:nvPicPr>
        <p:blipFill>
          <a:blip r:embed="rId4">
            <a:alphaModFix/>
          </a:blip>
          <a:stretch>
            <a:fillRect/>
          </a:stretch>
        </p:blipFill>
        <p:spPr>
          <a:xfrm>
            <a:off x="726376" y="1549375"/>
            <a:ext cx="3544499" cy="28333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45"/>
          <p:cNvSpPr txBox="1">
            <a:spLocks noGrp="1"/>
          </p:cNvSpPr>
          <p:nvPr>
            <p:ph type="title"/>
          </p:nvPr>
        </p:nvSpPr>
        <p:spPr>
          <a:xfrm>
            <a:off x="311700" y="64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Apport de l'energy star score</a:t>
            </a:r>
            <a:endParaRPr/>
          </a:p>
        </p:txBody>
      </p:sp>
      <p:sp>
        <p:nvSpPr>
          <p:cNvPr id="317" name="Google Shape;317;p45"/>
          <p:cNvSpPr txBox="1">
            <a:spLocks noGrp="1"/>
          </p:cNvSpPr>
          <p:nvPr>
            <p:ph type="body" idx="1"/>
          </p:nvPr>
        </p:nvSpPr>
        <p:spPr>
          <a:xfrm>
            <a:off x="311700" y="636725"/>
            <a:ext cx="8673300" cy="4340400"/>
          </a:xfrm>
          <a:prstGeom prst="rect">
            <a:avLst/>
          </a:prstGeom>
        </p:spPr>
        <p:txBody>
          <a:bodyPr spcFirstLastPara="1" wrap="square" lIns="91425" tIns="91425" rIns="91425" bIns="91425" anchor="t" anchorCtr="0">
            <a:normAutofit/>
          </a:bodyPr>
          <a:lstStyle/>
          <a:p>
            <a:pPr marL="457200" lvl="0" indent="-295275" algn="l" rtl="0">
              <a:spcBef>
                <a:spcPts val="0"/>
              </a:spcBef>
              <a:spcAft>
                <a:spcPts val="0"/>
              </a:spcAft>
              <a:buClr>
                <a:srgbClr val="1D1C1D"/>
              </a:buClr>
              <a:buSzPts val="1050"/>
              <a:buFont typeface="Arial"/>
              <a:buChar char="➢"/>
            </a:pPr>
            <a:r>
              <a:rPr lang="en" sz="1050">
                <a:solidFill>
                  <a:srgbClr val="1D1C1D"/>
                </a:solidFill>
                <a:latin typeface="Arial"/>
                <a:ea typeface="Arial"/>
                <a:cs typeface="Arial"/>
                <a:sym typeface="Arial"/>
              </a:rPr>
              <a:t>Supprimer les lignes où l'energy star score est manquant</a:t>
            </a:r>
            <a:endParaRPr sz="1050">
              <a:solidFill>
                <a:srgbClr val="1D1C1D"/>
              </a:solidFill>
              <a:latin typeface="Arial"/>
              <a:ea typeface="Arial"/>
              <a:cs typeface="Arial"/>
              <a:sym typeface="Arial"/>
            </a:endParaRPr>
          </a:p>
          <a:p>
            <a:pPr marL="457200" lvl="0" indent="-295275" algn="l" rtl="0">
              <a:spcBef>
                <a:spcPts val="0"/>
              </a:spcBef>
              <a:spcAft>
                <a:spcPts val="0"/>
              </a:spcAft>
              <a:buClr>
                <a:srgbClr val="1D1C1D"/>
              </a:buClr>
              <a:buSzPts val="1050"/>
              <a:buFont typeface="Arial"/>
              <a:buChar char="➢"/>
            </a:pPr>
            <a:r>
              <a:rPr lang="en" sz="1050">
                <a:solidFill>
                  <a:srgbClr val="1D1C1D"/>
                </a:solidFill>
                <a:latin typeface="Arial"/>
                <a:ea typeface="Arial"/>
                <a:cs typeface="Arial"/>
                <a:sym typeface="Arial"/>
              </a:rPr>
              <a:t>Entraîner le meilleur modèle sans la variable energy star score</a:t>
            </a:r>
            <a:endParaRPr sz="1050">
              <a:solidFill>
                <a:srgbClr val="1D1C1D"/>
              </a:solidFill>
              <a:latin typeface="Arial"/>
              <a:ea typeface="Arial"/>
              <a:cs typeface="Arial"/>
              <a:sym typeface="Arial"/>
            </a:endParaRPr>
          </a:p>
          <a:p>
            <a:pPr marL="457200" lvl="0" indent="-295275" algn="l" rtl="0">
              <a:spcBef>
                <a:spcPts val="0"/>
              </a:spcBef>
              <a:spcAft>
                <a:spcPts val="0"/>
              </a:spcAft>
              <a:buClr>
                <a:srgbClr val="1D1C1D"/>
              </a:buClr>
              <a:buSzPts val="1050"/>
              <a:buFont typeface="Arial"/>
              <a:buChar char="➢"/>
            </a:pPr>
            <a:r>
              <a:rPr lang="en" sz="1050">
                <a:solidFill>
                  <a:srgbClr val="1D1C1D"/>
                </a:solidFill>
                <a:latin typeface="Arial"/>
                <a:ea typeface="Arial"/>
                <a:cs typeface="Arial"/>
                <a:sym typeface="Arial"/>
              </a:rPr>
              <a:t>Entraîner le meilleur modèle avec la variable energy star score</a:t>
            </a:r>
            <a:endParaRPr sz="1050">
              <a:solidFill>
                <a:srgbClr val="1D1C1D"/>
              </a:solidFill>
              <a:latin typeface="Arial"/>
              <a:ea typeface="Arial"/>
              <a:cs typeface="Arial"/>
              <a:sym typeface="Arial"/>
            </a:endParaRPr>
          </a:p>
          <a:p>
            <a:pPr marL="457200" lvl="0" indent="0" algn="l" rtl="0">
              <a:lnSpc>
                <a:spcPct val="100000"/>
              </a:lnSpc>
              <a:spcBef>
                <a:spcPts val="0"/>
              </a:spcBef>
              <a:spcAft>
                <a:spcPts val="0"/>
              </a:spcAft>
              <a:buNone/>
            </a:pPr>
            <a:endParaRPr sz="1200">
              <a:solidFill>
                <a:srgbClr val="363739"/>
              </a:solidFill>
              <a:latin typeface="Arial"/>
              <a:ea typeface="Arial"/>
              <a:cs typeface="Arial"/>
              <a:sym typeface="Arial"/>
            </a:endParaRPr>
          </a:p>
          <a:p>
            <a:pPr marL="457200" lvl="0" indent="0" algn="l" rtl="0">
              <a:lnSpc>
                <a:spcPct val="100000"/>
              </a:lnSpc>
              <a:spcBef>
                <a:spcPts val="0"/>
              </a:spcBef>
              <a:spcAft>
                <a:spcPts val="0"/>
              </a:spcAft>
              <a:buNone/>
            </a:pPr>
            <a:r>
              <a:rPr lang="en" sz="1122">
                <a:solidFill>
                  <a:schemeClr val="accent3"/>
                </a:solidFill>
                <a:latin typeface="Alfa Slab One"/>
                <a:ea typeface="Alfa Slab One"/>
                <a:cs typeface="Alfa Slab One"/>
                <a:sym typeface="Alfa Slab One"/>
              </a:rPr>
              <a:t>                       TotalGHGEmissions</a:t>
            </a: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050">
              <a:solidFill>
                <a:srgbClr val="1D1C1D"/>
              </a:solidFill>
              <a:latin typeface="Arial"/>
              <a:ea typeface="Arial"/>
              <a:cs typeface="Arial"/>
              <a:sym typeface="Arial"/>
            </a:endParaRPr>
          </a:p>
          <a:p>
            <a:pPr marL="0" lvl="0" indent="0" algn="l" rtl="0">
              <a:spcBef>
                <a:spcPts val="1200"/>
              </a:spcBef>
              <a:spcAft>
                <a:spcPts val="1200"/>
              </a:spcAft>
              <a:buNone/>
            </a:pPr>
            <a:endParaRPr sz="1200">
              <a:solidFill>
                <a:srgbClr val="000000"/>
              </a:solidFill>
              <a:highlight>
                <a:srgbClr val="F5F5F5"/>
              </a:highlight>
              <a:latin typeface="Montserrat"/>
              <a:ea typeface="Montserrat"/>
              <a:cs typeface="Montserrat"/>
              <a:sym typeface="Montserrat"/>
            </a:endParaRPr>
          </a:p>
        </p:txBody>
      </p:sp>
      <p:pic>
        <p:nvPicPr>
          <p:cNvPr id="318" name="Google Shape;318;p45"/>
          <p:cNvPicPr preferRelativeResize="0"/>
          <p:nvPr/>
        </p:nvPicPr>
        <p:blipFill>
          <a:blip r:embed="rId3">
            <a:alphaModFix/>
          </a:blip>
          <a:stretch>
            <a:fillRect/>
          </a:stretch>
        </p:blipFill>
        <p:spPr>
          <a:xfrm>
            <a:off x="472625" y="1986500"/>
            <a:ext cx="4041651" cy="2654950"/>
          </a:xfrm>
          <a:prstGeom prst="rect">
            <a:avLst/>
          </a:prstGeom>
          <a:noFill/>
          <a:ln>
            <a:noFill/>
          </a:ln>
        </p:spPr>
      </p:pic>
      <p:sp>
        <p:nvSpPr>
          <p:cNvPr id="319" name="Google Shape;319;p45"/>
          <p:cNvSpPr txBox="1"/>
          <p:nvPr/>
        </p:nvSpPr>
        <p:spPr>
          <a:xfrm>
            <a:off x="5259250" y="1475775"/>
            <a:ext cx="3067200" cy="3573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122">
                <a:solidFill>
                  <a:schemeClr val="accent3"/>
                </a:solidFill>
                <a:latin typeface="Alfa Slab One"/>
                <a:ea typeface="Alfa Slab One"/>
                <a:cs typeface="Alfa Slab One"/>
                <a:sym typeface="Alfa Slab One"/>
              </a:rPr>
              <a:t>      SiteEnergyUse</a:t>
            </a:r>
            <a:endParaRPr>
              <a:latin typeface="Proxima Nova"/>
              <a:ea typeface="Proxima Nova"/>
              <a:cs typeface="Proxima Nova"/>
              <a:sym typeface="Proxima Nova"/>
            </a:endParaRPr>
          </a:p>
        </p:txBody>
      </p:sp>
      <p:pic>
        <p:nvPicPr>
          <p:cNvPr id="320" name="Google Shape;320;p45"/>
          <p:cNvPicPr preferRelativeResize="0"/>
          <p:nvPr/>
        </p:nvPicPr>
        <p:blipFill>
          <a:blip r:embed="rId4">
            <a:alphaModFix/>
          </a:blip>
          <a:stretch>
            <a:fillRect/>
          </a:stretch>
        </p:blipFill>
        <p:spPr>
          <a:xfrm>
            <a:off x="4962175" y="1938850"/>
            <a:ext cx="3839875" cy="2702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6"/>
          <p:cNvSpPr txBox="1">
            <a:spLocks noGrp="1"/>
          </p:cNvSpPr>
          <p:nvPr>
            <p:ph type="title"/>
          </p:nvPr>
        </p:nvSpPr>
        <p:spPr>
          <a:xfrm>
            <a:off x="311700" y="61250"/>
            <a:ext cx="8520600" cy="4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00"/>
              <a:t>Apport de l'energy star score en fixant paramètres</a:t>
            </a:r>
            <a:r>
              <a:rPr lang="en" sz="2100"/>
              <a:t>_</a:t>
            </a:r>
            <a:r>
              <a:rPr lang="en" sz="1322"/>
              <a:t>TotalGHGEmissions</a:t>
            </a:r>
            <a:endParaRPr sz="2100"/>
          </a:p>
        </p:txBody>
      </p:sp>
      <p:sp>
        <p:nvSpPr>
          <p:cNvPr id="326" name="Google Shape;326;p46"/>
          <p:cNvSpPr txBox="1">
            <a:spLocks noGrp="1"/>
          </p:cNvSpPr>
          <p:nvPr>
            <p:ph type="body" idx="1"/>
          </p:nvPr>
        </p:nvSpPr>
        <p:spPr>
          <a:xfrm>
            <a:off x="311700" y="589225"/>
            <a:ext cx="8333100" cy="4474800"/>
          </a:xfrm>
          <a:prstGeom prst="rect">
            <a:avLst/>
          </a:prstGeom>
        </p:spPr>
        <p:txBody>
          <a:bodyPr spcFirstLastPara="1" wrap="square" lIns="91425" tIns="91425" rIns="91425" bIns="91425" anchor="t" anchorCtr="0">
            <a:normAutofit/>
          </a:bodyPr>
          <a:lstStyle/>
          <a:p>
            <a:pPr marL="457200" lvl="0" indent="0" algn="l" rtl="0">
              <a:lnSpc>
                <a:spcPct val="100000"/>
              </a:lnSpc>
              <a:spcBef>
                <a:spcPts val="0"/>
              </a:spcBef>
              <a:spcAft>
                <a:spcPts val="0"/>
              </a:spcAft>
              <a:buNone/>
            </a:pPr>
            <a:r>
              <a:rPr lang="en" sz="1122">
                <a:solidFill>
                  <a:schemeClr val="accent3"/>
                </a:solidFill>
                <a:latin typeface="Alfa Slab One"/>
                <a:ea typeface="Alfa Slab One"/>
                <a:cs typeface="Alfa Slab One"/>
                <a:sym typeface="Alfa Slab One"/>
              </a:rPr>
              <a:t>                </a:t>
            </a:r>
            <a:endParaRPr/>
          </a:p>
        </p:txBody>
      </p:sp>
      <p:sp>
        <p:nvSpPr>
          <p:cNvPr id="327" name="Google Shape;327;p46"/>
          <p:cNvSpPr txBox="1"/>
          <p:nvPr/>
        </p:nvSpPr>
        <p:spPr>
          <a:xfrm>
            <a:off x="3284325" y="2805925"/>
            <a:ext cx="2799600" cy="357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n" sz="1122">
                <a:solidFill>
                  <a:schemeClr val="accent3"/>
                </a:solidFill>
                <a:latin typeface="Alfa Slab One"/>
                <a:ea typeface="Alfa Slab One"/>
                <a:cs typeface="Alfa Slab One"/>
                <a:sym typeface="Alfa Slab One"/>
              </a:rPr>
              <a:t> </a:t>
            </a:r>
            <a:r>
              <a:rPr lang="en" sz="922">
                <a:solidFill>
                  <a:schemeClr val="accent3"/>
                </a:solidFill>
                <a:latin typeface="Alfa Slab One"/>
                <a:ea typeface="Alfa Slab One"/>
                <a:cs typeface="Alfa Slab One"/>
                <a:sym typeface="Alfa Slab One"/>
              </a:rPr>
              <a:t> Sans energy Star Score</a:t>
            </a:r>
            <a:endParaRPr>
              <a:latin typeface="Proxima Nova"/>
              <a:ea typeface="Proxima Nova"/>
              <a:cs typeface="Proxima Nova"/>
              <a:sym typeface="Proxima Nova"/>
            </a:endParaRPr>
          </a:p>
        </p:txBody>
      </p:sp>
      <p:pic>
        <p:nvPicPr>
          <p:cNvPr id="328" name="Google Shape;328;p46"/>
          <p:cNvPicPr preferRelativeResize="0"/>
          <p:nvPr/>
        </p:nvPicPr>
        <p:blipFill>
          <a:blip r:embed="rId3">
            <a:alphaModFix/>
          </a:blip>
          <a:stretch>
            <a:fillRect/>
          </a:stretch>
        </p:blipFill>
        <p:spPr>
          <a:xfrm>
            <a:off x="910050" y="807400"/>
            <a:ext cx="7546700" cy="2035151"/>
          </a:xfrm>
          <a:prstGeom prst="rect">
            <a:avLst/>
          </a:prstGeom>
          <a:noFill/>
          <a:ln>
            <a:noFill/>
          </a:ln>
        </p:spPr>
      </p:pic>
      <p:sp>
        <p:nvSpPr>
          <p:cNvPr id="329" name="Google Shape;329;p46"/>
          <p:cNvSpPr txBox="1"/>
          <p:nvPr/>
        </p:nvSpPr>
        <p:spPr>
          <a:xfrm>
            <a:off x="3313275" y="564325"/>
            <a:ext cx="2799600" cy="357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n" sz="1122">
                <a:solidFill>
                  <a:schemeClr val="accent3"/>
                </a:solidFill>
                <a:latin typeface="Alfa Slab One"/>
                <a:ea typeface="Alfa Slab One"/>
                <a:cs typeface="Alfa Slab One"/>
                <a:sym typeface="Alfa Slab One"/>
              </a:rPr>
              <a:t> </a:t>
            </a:r>
            <a:r>
              <a:rPr lang="en" sz="922">
                <a:solidFill>
                  <a:schemeClr val="accent3"/>
                </a:solidFill>
                <a:latin typeface="Alfa Slab One"/>
                <a:ea typeface="Alfa Slab One"/>
                <a:cs typeface="Alfa Slab One"/>
                <a:sym typeface="Alfa Slab One"/>
              </a:rPr>
              <a:t>Avec l’energy Star Score</a:t>
            </a:r>
            <a:endParaRPr>
              <a:latin typeface="Proxima Nova"/>
              <a:ea typeface="Proxima Nova"/>
              <a:cs typeface="Proxima Nova"/>
              <a:sym typeface="Proxima Nova"/>
            </a:endParaRPr>
          </a:p>
        </p:txBody>
      </p:sp>
      <p:pic>
        <p:nvPicPr>
          <p:cNvPr id="330" name="Google Shape;330;p46"/>
          <p:cNvPicPr preferRelativeResize="0"/>
          <p:nvPr/>
        </p:nvPicPr>
        <p:blipFill>
          <a:blip r:embed="rId4">
            <a:alphaModFix/>
          </a:blip>
          <a:stretch>
            <a:fillRect/>
          </a:stretch>
        </p:blipFill>
        <p:spPr>
          <a:xfrm>
            <a:off x="860875" y="3163225"/>
            <a:ext cx="7595874" cy="1821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7"/>
          <p:cNvSpPr txBox="1">
            <a:spLocks noGrp="1"/>
          </p:cNvSpPr>
          <p:nvPr>
            <p:ph type="title"/>
          </p:nvPr>
        </p:nvSpPr>
        <p:spPr>
          <a:xfrm>
            <a:off x="275525" y="220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100"/>
              <a:t>Apport de l'energy star score en fixant paramètres _ </a:t>
            </a:r>
            <a:r>
              <a:rPr lang="en" sz="1322"/>
              <a:t>SiteEnergyUse</a:t>
            </a:r>
            <a:endParaRPr/>
          </a:p>
        </p:txBody>
      </p:sp>
      <p:sp>
        <p:nvSpPr>
          <p:cNvPr id="336" name="Google Shape;336;p47"/>
          <p:cNvSpPr txBox="1"/>
          <p:nvPr/>
        </p:nvSpPr>
        <p:spPr>
          <a:xfrm>
            <a:off x="3052825" y="687250"/>
            <a:ext cx="3067200" cy="5730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 sz="1122">
                <a:solidFill>
                  <a:schemeClr val="accent3"/>
                </a:solidFill>
                <a:latin typeface="Alfa Slab One"/>
                <a:ea typeface="Alfa Slab One"/>
                <a:cs typeface="Alfa Slab One"/>
                <a:sym typeface="Alfa Slab One"/>
              </a:rPr>
              <a:t> </a:t>
            </a:r>
            <a:r>
              <a:rPr lang="en" sz="922">
                <a:solidFill>
                  <a:schemeClr val="accent3"/>
                </a:solidFill>
                <a:latin typeface="Alfa Slab One"/>
                <a:ea typeface="Alfa Slab One"/>
                <a:cs typeface="Alfa Slab One"/>
                <a:sym typeface="Alfa Slab One"/>
              </a:rPr>
              <a:t>Avec l’energy Star Score</a:t>
            </a:r>
            <a:endParaRPr>
              <a:latin typeface="Proxima Nova"/>
              <a:ea typeface="Proxima Nova"/>
              <a:cs typeface="Proxima Nova"/>
              <a:sym typeface="Proxima Nova"/>
            </a:endParaRPr>
          </a:p>
          <a:p>
            <a:pPr marL="0" lvl="0" indent="0" algn="l" rtl="0">
              <a:spcBef>
                <a:spcPts val="0"/>
              </a:spcBef>
              <a:spcAft>
                <a:spcPts val="0"/>
              </a:spcAft>
              <a:buNone/>
            </a:pPr>
            <a:endParaRPr>
              <a:latin typeface="Proxima Nova"/>
              <a:ea typeface="Proxima Nova"/>
              <a:cs typeface="Proxima Nova"/>
              <a:sym typeface="Proxima Nova"/>
            </a:endParaRPr>
          </a:p>
        </p:txBody>
      </p:sp>
      <p:sp>
        <p:nvSpPr>
          <p:cNvPr id="337" name="Google Shape;337;p47"/>
          <p:cNvSpPr txBox="1"/>
          <p:nvPr/>
        </p:nvSpPr>
        <p:spPr>
          <a:xfrm>
            <a:off x="3284325" y="2805925"/>
            <a:ext cx="2799600" cy="357300"/>
          </a:xfrm>
          <a:prstGeom prst="rect">
            <a:avLst/>
          </a:prstGeom>
          <a:noFill/>
          <a:ln>
            <a:noFill/>
          </a:ln>
        </p:spPr>
        <p:txBody>
          <a:bodyPr spcFirstLastPara="1" wrap="square" lIns="91425" tIns="91425" rIns="91425" bIns="91425" anchor="t" anchorCtr="0">
            <a:spAutoFit/>
          </a:bodyPr>
          <a:lstStyle/>
          <a:p>
            <a:pPr marL="457200" marR="0" lvl="0" indent="0" algn="l" rtl="0">
              <a:lnSpc>
                <a:spcPct val="100000"/>
              </a:lnSpc>
              <a:spcBef>
                <a:spcPts val="0"/>
              </a:spcBef>
              <a:spcAft>
                <a:spcPts val="0"/>
              </a:spcAft>
              <a:buNone/>
            </a:pPr>
            <a:r>
              <a:rPr lang="en" sz="1122">
                <a:solidFill>
                  <a:schemeClr val="accent3"/>
                </a:solidFill>
                <a:latin typeface="Alfa Slab One"/>
                <a:ea typeface="Alfa Slab One"/>
                <a:cs typeface="Alfa Slab One"/>
                <a:sym typeface="Alfa Slab One"/>
              </a:rPr>
              <a:t> </a:t>
            </a:r>
            <a:r>
              <a:rPr lang="en" sz="922">
                <a:solidFill>
                  <a:schemeClr val="accent3"/>
                </a:solidFill>
                <a:latin typeface="Alfa Slab One"/>
                <a:ea typeface="Alfa Slab One"/>
                <a:cs typeface="Alfa Slab One"/>
                <a:sym typeface="Alfa Slab One"/>
              </a:rPr>
              <a:t> Sans energy Star Score</a:t>
            </a:r>
            <a:endParaRPr>
              <a:latin typeface="Proxima Nova"/>
              <a:ea typeface="Proxima Nova"/>
              <a:cs typeface="Proxima Nova"/>
              <a:sym typeface="Proxima Nova"/>
            </a:endParaRPr>
          </a:p>
        </p:txBody>
      </p:sp>
      <p:pic>
        <p:nvPicPr>
          <p:cNvPr id="338" name="Google Shape;338;p47"/>
          <p:cNvPicPr preferRelativeResize="0"/>
          <p:nvPr/>
        </p:nvPicPr>
        <p:blipFill>
          <a:blip r:embed="rId3">
            <a:alphaModFix/>
          </a:blip>
          <a:stretch>
            <a:fillRect/>
          </a:stretch>
        </p:blipFill>
        <p:spPr>
          <a:xfrm>
            <a:off x="832875" y="3157375"/>
            <a:ext cx="7103027" cy="1812025"/>
          </a:xfrm>
          <a:prstGeom prst="rect">
            <a:avLst/>
          </a:prstGeom>
          <a:noFill/>
          <a:ln>
            <a:noFill/>
          </a:ln>
        </p:spPr>
      </p:pic>
      <p:pic>
        <p:nvPicPr>
          <p:cNvPr id="339" name="Google Shape;339;p47"/>
          <p:cNvPicPr preferRelativeResize="0"/>
          <p:nvPr/>
        </p:nvPicPr>
        <p:blipFill>
          <a:blip r:embed="rId4">
            <a:alphaModFix/>
          </a:blip>
          <a:stretch>
            <a:fillRect/>
          </a:stretch>
        </p:blipFill>
        <p:spPr>
          <a:xfrm>
            <a:off x="832875" y="1063025"/>
            <a:ext cx="7240450" cy="1693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8"/>
          <p:cNvSpPr txBox="1">
            <a:spLocks noGrp="1"/>
          </p:cNvSpPr>
          <p:nvPr>
            <p:ph type="title"/>
          </p:nvPr>
        </p:nvSpPr>
        <p:spPr>
          <a:xfrm>
            <a:off x="311700" y="213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1800"/>
              <a:t>Apport de l'energy star score pour 2 modèles avec best paramètres </a:t>
            </a:r>
            <a:endParaRPr sz="1800"/>
          </a:p>
          <a:p>
            <a:pPr marL="0" lvl="0" indent="0" algn="l" rtl="0">
              <a:spcBef>
                <a:spcPts val="0"/>
              </a:spcBef>
              <a:spcAft>
                <a:spcPts val="0"/>
              </a:spcAft>
              <a:buSzPts val="990"/>
              <a:buNone/>
            </a:pPr>
            <a:endParaRPr sz="2700"/>
          </a:p>
        </p:txBody>
      </p:sp>
      <p:sp>
        <p:nvSpPr>
          <p:cNvPr id="345" name="Google Shape;345;p48"/>
          <p:cNvSpPr txBox="1">
            <a:spLocks noGrp="1"/>
          </p:cNvSpPr>
          <p:nvPr>
            <p:ph type="body" idx="1"/>
          </p:nvPr>
        </p:nvSpPr>
        <p:spPr>
          <a:xfrm>
            <a:off x="311700" y="730650"/>
            <a:ext cx="8520600" cy="4340400"/>
          </a:xfrm>
          <a:prstGeom prst="rect">
            <a:avLst/>
          </a:prstGeom>
        </p:spPr>
        <p:txBody>
          <a:bodyPr spcFirstLastPara="1" wrap="square" lIns="91425" tIns="91425" rIns="91425" bIns="91425" anchor="t" anchorCtr="0">
            <a:normAutofit/>
          </a:bodyPr>
          <a:lstStyle/>
          <a:p>
            <a:pPr marL="457200" lvl="0" indent="0" algn="l" rtl="0">
              <a:lnSpc>
                <a:spcPct val="100000"/>
              </a:lnSpc>
              <a:spcBef>
                <a:spcPts val="0"/>
              </a:spcBef>
              <a:spcAft>
                <a:spcPts val="0"/>
              </a:spcAft>
              <a:buNone/>
            </a:pPr>
            <a:r>
              <a:rPr lang="en" sz="1122">
                <a:solidFill>
                  <a:schemeClr val="accent3"/>
                </a:solidFill>
                <a:latin typeface="Alfa Slab One"/>
                <a:ea typeface="Alfa Slab One"/>
                <a:cs typeface="Alfa Slab One"/>
                <a:sym typeface="Alfa Slab One"/>
              </a:rPr>
              <a:t>TotalGHGEmissions</a:t>
            </a: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0" lvl="0" indent="0" algn="l" rtl="0">
              <a:lnSpc>
                <a:spcPct val="100000"/>
              </a:lnSpc>
              <a:spcBef>
                <a:spcPts val="0"/>
              </a:spcBef>
              <a:spcAft>
                <a:spcPts val="0"/>
              </a:spcAft>
              <a:buNone/>
            </a:pPr>
            <a:endParaRPr sz="1122">
              <a:solidFill>
                <a:schemeClr val="accent3"/>
              </a:solidFill>
              <a:latin typeface="Alfa Slab One"/>
              <a:ea typeface="Alfa Slab One"/>
              <a:cs typeface="Alfa Slab One"/>
              <a:sym typeface="Alfa Slab One"/>
            </a:endParaRPr>
          </a:p>
          <a:p>
            <a:pPr marL="457200" lvl="0" indent="0" algn="l" rtl="0">
              <a:lnSpc>
                <a:spcPct val="100000"/>
              </a:lnSpc>
              <a:spcBef>
                <a:spcPts val="0"/>
              </a:spcBef>
              <a:spcAft>
                <a:spcPts val="0"/>
              </a:spcAft>
              <a:buNone/>
            </a:pPr>
            <a:r>
              <a:rPr lang="en" sz="1122">
                <a:solidFill>
                  <a:schemeClr val="accent3"/>
                </a:solidFill>
                <a:latin typeface="Alfa Slab One"/>
                <a:ea typeface="Alfa Slab One"/>
                <a:cs typeface="Alfa Slab One"/>
                <a:sym typeface="Alfa Slab One"/>
              </a:rPr>
              <a:t>SiteEnergyUse</a:t>
            </a:r>
            <a:endParaRPr sz="1122">
              <a:solidFill>
                <a:schemeClr val="accent3"/>
              </a:solidFill>
              <a:latin typeface="Alfa Slab One"/>
              <a:ea typeface="Alfa Slab One"/>
              <a:cs typeface="Alfa Slab One"/>
              <a:sym typeface="Alfa Slab One"/>
            </a:endParaRPr>
          </a:p>
        </p:txBody>
      </p:sp>
      <p:pic>
        <p:nvPicPr>
          <p:cNvPr id="346" name="Google Shape;346;p48"/>
          <p:cNvPicPr preferRelativeResize="0"/>
          <p:nvPr/>
        </p:nvPicPr>
        <p:blipFill>
          <a:blip r:embed="rId3">
            <a:alphaModFix/>
          </a:blip>
          <a:stretch>
            <a:fillRect/>
          </a:stretch>
        </p:blipFill>
        <p:spPr>
          <a:xfrm>
            <a:off x="684350" y="1050775"/>
            <a:ext cx="7545252" cy="1517950"/>
          </a:xfrm>
          <a:prstGeom prst="rect">
            <a:avLst/>
          </a:prstGeom>
          <a:noFill/>
          <a:ln>
            <a:noFill/>
          </a:ln>
        </p:spPr>
      </p:pic>
      <p:pic>
        <p:nvPicPr>
          <p:cNvPr id="347" name="Google Shape;347;p48"/>
          <p:cNvPicPr preferRelativeResize="0"/>
          <p:nvPr/>
        </p:nvPicPr>
        <p:blipFill>
          <a:blip r:embed="rId4">
            <a:alphaModFix/>
          </a:blip>
          <a:stretch>
            <a:fillRect/>
          </a:stretch>
        </p:blipFill>
        <p:spPr>
          <a:xfrm>
            <a:off x="684350" y="3087925"/>
            <a:ext cx="7417925" cy="14060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9"/>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Conclusion</a:t>
            </a:r>
            <a:endParaRPr/>
          </a:p>
        </p:txBody>
      </p:sp>
      <p:sp>
        <p:nvSpPr>
          <p:cNvPr id="353" name="Google Shape;353;p49"/>
          <p:cNvSpPr txBox="1">
            <a:spLocks noGrp="1"/>
          </p:cNvSpPr>
          <p:nvPr>
            <p:ph type="body" idx="1"/>
          </p:nvPr>
        </p:nvSpPr>
        <p:spPr>
          <a:xfrm>
            <a:off x="311700" y="918750"/>
            <a:ext cx="8520600" cy="4000500"/>
          </a:xfrm>
          <a:prstGeom prst="rect">
            <a:avLst/>
          </a:prstGeom>
        </p:spPr>
        <p:txBody>
          <a:bodyPr spcFirstLastPara="1" wrap="square" lIns="91425" tIns="91425" rIns="91425" bIns="91425" anchor="t" anchorCtr="0">
            <a:normAutofit/>
          </a:bodyPr>
          <a:lstStyle/>
          <a:p>
            <a:pPr marL="457200" marR="0" lvl="0" indent="-304800" algn="l" rtl="0">
              <a:lnSpc>
                <a:spcPct val="150000"/>
              </a:lnSpc>
              <a:spcBef>
                <a:spcPts val="1200"/>
              </a:spcBef>
              <a:spcAft>
                <a:spcPts val="0"/>
              </a:spcAft>
              <a:buClr>
                <a:srgbClr val="363739"/>
              </a:buClr>
              <a:buSzPts val="1200"/>
              <a:buFont typeface="Arial"/>
              <a:buChar char="❖"/>
            </a:pPr>
            <a:r>
              <a:rPr lang="en" sz="1050">
                <a:solidFill>
                  <a:srgbClr val="000000"/>
                </a:solidFill>
                <a:highlight>
                  <a:srgbClr val="FFFFFF"/>
                </a:highlight>
                <a:latin typeface="Arial"/>
                <a:ea typeface="Arial"/>
                <a:cs typeface="Arial"/>
                <a:sym typeface="Arial"/>
              </a:rPr>
              <a:t>Les informations dont l'on dispose nous permettent d'avoir une prédiction de la consommation d'énergie</a:t>
            </a:r>
            <a:endParaRPr sz="1050">
              <a:solidFill>
                <a:srgbClr val="000000"/>
              </a:solidFill>
              <a:highlight>
                <a:srgbClr val="FFFFFF"/>
              </a:highlight>
              <a:latin typeface="Arial"/>
              <a:ea typeface="Arial"/>
              <a:cs typeface="Arial"/>
              <a:sym typeface="Arial"/>
            </a:endParaRPr>
          </a:p>
          <a:p>
            <a:pPr marL="457200" marR="0" lvl="0" indent="-304800" algn="l" rtl="0">
              <a:lnSpc>
                <a:spcPct val="150000"/>
              </a:lnSpc>
              <a:spcBef>
                <a:spcPts val="0"/>
              </a:spcBef>
              <a:spcAft>
                <a:spcPts val="0"/>
              </a:spcAft>
              <a:buClr>
                <a:srgbClr val="363739"/>
              </a:buClr>
              <a:buSzPts val="1200"/>
              <a:buFont typeface="Arial"/>
              <a:buChar char="❖"/>
            </a:pPr>
            <a:r>
              <a:rPr lang="en" sz="1050">
                <a:solidFill>
                  <a:srgbClr val="000000"/>
                </a:solidFill>
                <a:highlight>
                  <a:srgbClr val="FFFFFF"/>
                </a:highlight>
                <a:latin typeface="Arial"/>
                <a:ea typeface="Arial"/>
                <a:cs typeface="Arial"/>
                <a:sym typeface="Arial"/>
              </a:rPr>
              <a:t>Le XGBRegresson et le RandomForestRegressor sont nos deux algorithmes les plus performants</a:t>
            </a:r>
            <a:endParaRPr sz="1050">
              <a:solidFill>
                <a:srgbClr val="000000"/>
              </a:solidFill>
              <a:highlight>
                <a:srgbClr val="FFFFFF"/>
              </a:highlight>
              <a:latin typeface="Arial"/>
              <a:ea typeface="Arial"/>
              <a:cs typeface="Arial"/>
              <a:sym typeface="Arial"/>
            </a:endParaRPr>
          </a:p>
          <a:p>
            <a:pPr marL="457200" marR="0" lvl="0" indent="-304800" algn="l" rtl="0">
              <a:lnSpc>
                <a:spcPct val="150000"/>
              </a:lnSpc>
              <a:spcBef>
                <a:spcPts val="0"/>
              </a:spcBef>
              <a:spcAft>
                <a:spcPts val="0"/>
              </a:spcAft>
              <a:buClr>
                <a:srgbClr val="363739"/>
              </a:buClr>
              <a:buSzPts val="1200"/>
              <a:buFont typeface="Arial"/>
              <a:buChar char="❖"/>
            </a:pPr>
            <a:r>
              <a:rPr lang="en" sz="1050">
                <a:solidFill>
                  <a:srgbClr val="000000"/>
                </a:solidFill>
                <a:highlight>
                  <a:srgbClr val="FFFFFF"/>
                </a:highlight>
                <a:latin typeface="Arial"/>
                <a:ea typeface="Arial"/>
                <a:cs typeface="Arial"/>
                <a:sym typeface="Arial"/>
              </a:rPr>
              <a:t>On a cherché à optimiser les paramètres de ces différents algorithmes par le biais d'une validation croisée</a:t>
            </a:r>
            <a:endParaRPr sz="1200">
              <a:solidFill>
                <a:srgbClr val="363739"/>
              </a:solidFill>
              <a:latin typeface="Arial"/>
              <a:ea typeface="Arial"/>
              <a:cs typeface="Arial"/>
              <a:sym typeface="Arial"/>
            </a:endParaRPr>
          </a:p>
          <a:p>
            <a:pPr marL="457200" marR="0" lvl="0" indent="-304800" algn="l" rtl="0">
              <a:lnSpc>
                <a:spcPct val="150000"/>
              </a:lnSpc>
              <a:spcBef>
                <a:spcPts val="0"/>
              </a:spcBef>
              <a:spcAft>
                <a:spcPts val="0"/>
              </a:spcAft>
              <a:buClr>
                <a:srgbClr val="363739"/>
              </a:buClr>
              <a:buSzPts val="1200"/>
              <a:buFont typeface="Arial"/>
              <a:buChar char="❖"/>
            </a:pPr>
            <a:r>
              <a:rPr lang="en" sz="1050">
                <a:solidFill>
                  <a:srgbClr val="000000"/>
                </a:solidFill>
                <a:highlight>
                  <a:srgbClr val="FFFFFF"/>
                </a:highlight>
                <a:latin typeface="Arial"/>
                <a:ea typeface="Arial"/>
                <a:cs typeface="Arial"/>
                <a:sym typeface="Arial"/>
              </a:rPr>
              <a:t>On remarque que le type d'usage est important dans nos prédictions</a:t>
            </a:r>
            <a:endParaRPr sz="1050">
              <a:solidFill>
                <a:srgbClr val="000000"/>
              </a:solidFill>
              <a:highlight>
                <a:srgbClr val="FFFFFF"/>
              </a:highlight>
              <a:latin typeface="Arial"/>
              <a:ea typeface="Arial"/>
              <a:cs typeface="Arial"/>
              <a:sym typeface="Arial"/>
            </a:endParaRPr>
          </a:p>
          <a:p>
            <a:pPr marL="457200" marR="0" lvl="0" indent="-295275" algn="l" rtl="0">
              <a:lnSpc>
                <a:spcPct val="15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La différence entre le coefficient de détermination du jeu d'entraînement et du jeu de test montre qu'il y a overfitting de notre modèle malgré les précautions prises validation croisée, contrainte du modèle en utilisant les paramètres. Le modèle XGBOOST permet d'expliquer 83% de la variance expliquée.</a:t>
            </a:r>
            <a:endParaRPr sz="1050">
              <a:solidFill>
                <a:srgbClr val="000000"/>
              </a:solidFill>
              <a:highlight>
                <a:srgbClr val="FFFFFF"/>
              </a:highlight>
              <a:latin typeface="Arial"/>
              <a:ea typeface="Arial"/>
              <a:cs typeface="Arial"/>
              <a:sym typeface="Arial"/>
            </a:endParaRPr>
          </a:p>
          <a:p>
            <a:pPr marL="457200" lvl="0" indent="-295275" algn="l" rtl="0">
              <a:lnSpc>
                <a:spcPct val="15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 Ces modèles peuvent être utilisés pour nos prédictions mais il faudra prendre en compte que les erreurs sont plus importantes que pour la consommation d'énergie d'un bâtiment.</a:t>
            </a:r>
            <a:endParaRPr sz="1050">
              <a:solidFill>
                <a:srgbClr val="000000"/>
              </a:solidFill>
              <a:highlight>
                <a:srgbClr val="FFFFFF"/>
              </a:highlight>
              <a:latin typeface="Arial"/>
              <a:ea typeface="Arial"/>
              <a:cs typeface="Arial"/>
              <a:sym typeface="Arial"/>
            </a:endParaRPr>
          </a:p>
          <a:p>
            <a:pPr marL="457200" marR="0" lvl="0" indent="-295275" algn="l" rtl="0">
              <a:lnSpc>
                <a:spcPct val="150000"/>
              </a:lnSpc>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L'ajout d'une variable supplémentaire comme le score Energy Star ne va pas modifier les scores de la prédiction.</a:t>
            </a:r>
            <a:endParaRPr sz="1050">
              <a:solidFill>
                <a:srgbClr val="000000"/>
              </a:solidFill>
              <a:highlight>
                <a:srgbClr val="FFFFFF"/>
              </a:highlight>
              <a:latin typeface="Arial"/>
              <a:ea typeface="Arial"/>
              <a:cs typeface="Arial"/>
              <a:sym typeface="Arial"/>
            </a:endParaRPr>
          </a:p>
          <a:p>
            <a:pPr marL="457200" marR="0" lvl="0" indent="0" algn="l" rtl="0">
              <a:lnSpc>
                <a:spcPct val="150000"/>
              </a:lnSpc>
              <a:spcBef>
                <a:spcPts val="1200"/>
              </a:spcBef>
              <a:spcAft>
                <a:spcPts val="1200"/>
              </a:spcAft>
              <a:buNone/>
            </a:pPr>
            <a:endParaRPr sz="1050">
              <a:solidFill>
                <a:srgbClr val="000000"/>
              </a:solidFill>
              <a:highlight>
                <a:srgbClr val="FFFFFF"/>
              </a:highlight>
              <a:latin typeface="Arial"/>
              <a:ea typeface="Arial"/>
              <a:cs typeface="Arial"/>
              <a:sym typeface="Arial"/>
            </a:endParaRPr>
          </a:p>
        </p:txBody>
      </p:sp>
      <p:pic>
        <p:nvPicPr>
          <p:cNvPr id="354" name="Google Shape;354;p49"/>
          <p:cNvPicPr preferRelativeResize="0"/>
          <p:nvPr/>
        </p:nvPicPr>
        <p:blipFill>
          <a:blip r:embed="rId3">
            <a:alphaModFix/>
          </a:blip>
          <a:stretch>
            <a:fillRect/>
          </a:stretch>
        </p:blipFill>
        <p:spPr>
          <a:xfrm>
            <a:off x="2443163" y="3709988"/>
            <a:ext cx="4257675" cy="10763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Améliorations</a:t>
            </a:r>
            <a:endParaRPr/>
          </a:p>
        </p:txBody>
      </p:sp>
      <p:sp>
        <p:nvSpPr>
          <p:cNvPr id="360" name="Google Shape;360;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1200"/>
              </a:spcBef>
              <a:spcAft>
                <a:spcPts val="0"/>
              </a:spcAft>
              <a:buSzPts val="1800"/>
              <a:buChar char="❖"/>
            </a:pPr>
            <a:r>
              <a:rPr lang="en"/>
              <a:t>Création d’une API web pour mettre à disposition le meilleur modèle</a:t>
            </a:r>
            <a:endParaRPr/>
          </a:p>
          <a:p>
            <a:pPr marL="457200" lvl="0" indent="-342900" algn="l" rtl="0">
              <a:spcBef>
                <a:spcPts val="0"/>
              </a:spcBef>
              <a:spcAft>
                <a:spcPts val="0"/>
              </a:spcAft>
              <a:buSzPts val="1800"/>
              <a:buChar char="❖"/>
            </a:pPr>
            <a:r>
              <a:rPr lang="en"/>
              <a:t>Déployer le modèle sur un service cloud</a:t>
            </a:r>
            <a:endParaRPr/>
          </a:p>
          <a:p>
            <a:pPr marL="457200" lvl="0" indent="-342900" algn="l" rtl="0">
              <a:spcBef>
                <a:spcPts val="0"/>
              </a:spcBef>
              <a:spcAft>
                <a:spcPts val="0"/>
              </a:spcAft>
              <a:buSzPts val="1800"/>
              <a:buChar char="❖"/>
            </a:pPr>
            <a:r>
              <a:rPr lang="en"/>
              <a:t>Recueillir des données plus récentes</a:t>
            </a:r>
            <a:endParaRPr/>
          </a:p>
          <a:p>
            <a:pPr marL="457200" lvl="0" indent="-342900" algn="l" rtl="0">
              <a:spcBef>
                <a:spcPts val="0"/>
              </a:spcBef>
              <a:spcAft>
                <a:spcPts val="0"/>
              </a:spcAft>
              <a:buSzPts val="1800"/>
              <a:buChar char="❖"/>
            </a:pPr>
            <a:r>
              <a:rPr lang="en"/>
              <a:t>Combiner avec des historiques météo</a:t>
            </a:r>
            <a:endParaRPr/>
          </a:p>
        </p:txBody>
      </p:sp>
      <p:pic>
        <p:nvPicPr>
          <p:cNvPr id="361" name="Google Shape;361;p50"/>
          <p:cNvPicPr preferRelativeResize="0"/>
          <p:nvPr/>
        </p:nvPicPr>
        <p:blipFill>
          <a:blip r:embed="rId3">
            <a:alphaModFix/>
          </a:blip>
          <a:stretch>
            <a:fillRect/>
          </a:stretch>
        </p:blipFill>
        <p:spPr>
          <a:xfrm>
            <a:off x="4892525" y="2365150"/>
            <a:ext cx="4152426" cy="2722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DataSet</a:t>
            </a:r>
            <a:endParaRPr/>
          </a:p>
        </p:txBody>
      </p:sp>
      <p:sp>
        <p:nvSpPr>
          <p:cNvPr id="86" name="Google Shape;8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363739"/>
                </a:solidFill>
                <a:latin typeface="Arial"/>
                <a:ea typeface="Arial"/>
                <a:cs typeface="Arial"/>
                <a:sym typeface="Arial"/>
              </a:rPr>
              <a:t>Deux jeux de données sur les bâtiments non-résidentiels (2015 et 2016) , des données liées aux informations :</a:t>
            </a:r>
            <a:endParaRPr sz="1200">
              <a:solidFill>
                <a:srgbClr val="363739"/>
              </a:solidFill>
              <a:latin typeface="Arial"/>
              <a:ea typeface="Arial"/>
              <a:cs typeface="Arial"/>
              <a:sym typeface="Arial"/>
            </a:endParaRPr>
          </a:p>
          <a:p>
            <a:pPr marL="457200" lvl="0" indent="-304800" algn="l" rtl="0">
              <a:spcBef>
                <a:spcPts val="1200"/>
              </a:spcBef>
              <a:spcAft>
                <a:spcPts val="0"/>
              </a:spcAft>
              <a:buClr>
                <a:srgbClr val="363739"/>
              </a:buClr>
              <a:buSzPts val="1200"/>
              <a:buFont typeface="Arial"/>
              <a:buChar char="❖"/>
            </a:pPr>
            <a:r>
              <a:rPr lang="en" sz="1200">
                <a:solidFill>
                  <a:srgbClr val="363739"/>
                </a:solidFill>
                <a:latin typeface="Arial"/>
                <a:ea typeface="Arial"/>
                <a:cs typeface="Arial"/>
                <a:sym typeface="Arial"/>
              </a:rPr>
              <a:t> Usage de la propriété </a:t>
            </a:r>
            <a:endParaRPr sz="1200">
              <a:solidFill>
                <a:srgbClr val="363739"/>
              </a:solidFill>
              <a:latin typeface="Arial"/>
              <a:ea typeface="Arial"/>
              <a:cs typeface="Arial"/>
              <a:sym typeface="Arial"/>
            </a:endParaRPr>
          </a:p>
          <a:p>
            <a:pPr marL="457200" lvl="0" indent="-304800" algn="l" rtl="0">
              <a:spcBef>
                <a:spcPts val="0"/>
              </a:spcBef>
              <a:spcAft>
                <a:spcPts val="0"/>
              </a:spcAft>
              <a:buClr>
                <a:srgbClr val="363739"/>
              </a:buClr>
              <a:buSzPts val="1200"/>
              <a:buFont typeface="Arial"/>
              <a:buChar char="❖"/>
            </a:pPr>
            <a:r>
              <a:rPr lang="en" sz="1200">
                <a:solidFill>
                  <a:srgbClr val="363739"/>
                </a:solidFill>
                <a:latin typeface="Arial"/>
                <a:ea typeface="Arial"/>
                <a:cs typeface="Arial"/>
                <a:sym typeface="Arial"/>
              </a:rPr>
              <a:t> Date de construction </a:t>
            </a:r>
            <a:endParaRPr sz="1200">
              <a:solidFill>
                <a:srgbClr val="363739"/>
              </a:solidFill>
              <a:latin typeface="Arial"/>
              <a:ea typeface="Arial"/>
              <a:cs typeface="Arial"/>
              <a:sym typeface="Arial"/>
            </a:endParaRPr>
          </a:p>
          <a:p>
            <a:pPr marL="457200" lvl="0" indent="-304800" algn="l" rtl="0">
              <a:spcBef>
                <a:spcPts val="0"/>
              </a:spcBef>
              <a:spcAft>
                <a:spcPts val="0"/>
              </a:spcAft>
              <a:buClr>
                <a:srgbClr val="363739"/>
              </a:buClr>
              <a:buSzPts val="1200"/>
              <a:buFont typeface="Arial"/>
              <a:buChar char="❖"/>
            </a:pPr>
            <a:r>
              <a:rPr lang="en" sz="1200">
                <a:solidFill>
                  <a:srgbClr val="363739"/>
                </a:solidFill>
                <a:latin typeface="Arial"/>
                <a:ea typeface="Arial"/>
                <a:cs typeface="Arial"/>
                <a:sym typeface="Arial"/>
              </a:rPr>
              <a:t> Nombre de bâtiments et d’étages </a:t>
            </a:r>
            <a:endParaRPr sz="1200">
              <a:solidFill>
                <a:srgbClr val="363739"/>
              </a:solidFill>
              <a:latin typeface="Arial"/>
              <a:ea typeface="Arial"/>
              <a:cs typeface="Arial"/>
              <a:sym typeface="Arial"/>
            </a:endParaRPr>
          </a:p>
          <a:p>
            <a:pPr marL="457200" lvl="0" indent="-304800" algn="l" rtl="0">
              <a:spcBef>
                <a:spcPts val="0"/>
              </a:spcBef>
              <a:spcAft>
                <a:spcPts val="0"/>
              </a:spcAft>
              <a:buClr>
                <a:srgbClr val="363739"/>
              </a:buClr>
              <a:buSzPts val="1200"/>
              <a:buFont typeface="Arial"/>
              <a:buChar char="❖"/>
            </a:pPr>
            <a:r>
              <a:rPr lang="en" sz="1200">
                <a:solidFill>
                  <a:srgbClr val="363739"/>
                </a:solidFill>
                <a:latin typeface="Arial"/>
                <a:ea typeface="Arial"/>
                <a:cs typeface="Arial"/>
                <a:sym typeface="Arial"/>
              </a:rPr>
              <a:t> Superficie de la propriété (bâtiments, parking et autres) </a:t>
            </a:r>
            <a:endParaRPr sz="1200">
              <a:solidFill>
                <a:srgbClr val="363739"/>
              </a:solidFill>
              <a:latin typeface="Arial"/>
              <a:ea typeface="Arial"/>
              <a:cs typeface="Arial"/>
              <a:sym typeface="Arial"/>
            </a:endParaRPr>
          </a:p>
          <a:p>
            <a:pPr marL="457200" lvl="0" indent="-304800" algn="l" rtl="0">
              <a:spcBef>
                <a:spcPts val="0"/>
              </a:spcBef>
              <a:spcAft>
                <a:spcPts val="0"/>
              </a:spcAft>
              <a:buClr>
                <a:srgbClr val="363739"/>
              </a:buClr>
              <a:buSzPts val="1200"/>
              <a:buFont typeface="Arial"/>
              <a:buChar char="❖"/>
            </a:pPr>
            <a:r>
              <a:rPr lang="en" sz="1200">
                <a:solidFill>
                  <a:srgbClr val="363739"/>
                </a:solidFill>
                <a:latin typeface="Arial"/>
                <a:ea typeface="Arial"/>
                <a:cs typeface="Arial"/>
                <a:sym typeface="Arial"/>
              </a:rPr>
              <a:t> Localisation (quartier, adresse et géolocalisation)</a:t>
            </a:r>
            <a:endParaRPr sz="1200">
              <a:solidFill>
                <a:srgbClr val="363739"/>
              </a:solidFill>
              <a:latin typeface="Arial"/>
              <a:ea typeface="Arial"/>
              <a:cs typeface="Arial"/>
              <a:sym typeface="Arial"/>
            </a:endParaRPr>
          </a:p>
          <a:p>
            <a:pPr marL="457200" lvl="0" indent="0" algn="l" rtl="0">
              <a:spcBef>
                <a:spcPts val="1200"/>
              </a:spcBef>
              <a:spcAft>
                <a:spcPts val="0"/>
              </a:spcAft>
              <a:buNone/>
            </a:pPr>
            <a:endParaRPr sz="1200">
              <a:solidFill>
                <a:srgbClr val="363739"/>
              </a:solidFill>
              <a:latin typeface="Arial"/>
              <a:ea typeface="Arial"/>
              <a:cs typeface="Arial"/>
              <a:sym typeface="Arial"/>
            </a:endParaRPr>
          </a:p>
          <a:p>
            <a:pPr marL="0" lvl="0" indent="0" algn="l" rtl="0">
              <a:spcBef>
                <a:spcPts val="1200"/>
              </a:spcBef>
              <a:spcAft>
                <a:spcPts val="0"/>
              </a:spcAft>
              <a:buNone/>
            </a:pPr>
            <a:r>
              <a:rPr lang="en" sz="1200">
                <a:solidFill>
                  <a:srgbClr val="363739"/>
                </a:solidFill>
                <a:latin typeface="Arial"/>
                <a:ea typeface="Arial"/>
                <a:cs typeface="Arial"/>
                <a:sym typeface="Arial"/>
              </a:rPr>
              <a:t>Rassemblement des données de 2015 et 2016 </a:t>
            </a:r>
            <a:r>
              <a:rPr lang="en" sz="1050">
                <a:solidFill>
                  <a:srgbClr val="000000"/>
                </a:solidFill>
                <a:highlight>
                  <a:srgbClr val="FFFFFF"/>
                </a:highlight>
                <a:latin typeface="Arial"/>
                <a:ea typeface="Arial"/>
                <a:cs typeface="Arial"/>
                <a:sym typeface="Arial"/>
              </a:rPr>
              <a:t>afin de fusionner mieux les deux datasets</a:t>
            </a:r>
            <a:r>
              <a:rPr lang="en" sz="1200">
                <a:solidFill>
                  <a:srgbClr val="363739"/>
                </a:solidFill>
                <a:latin typeface="Arial"/>
                <a:ea typeface="Arial"/>
                <a:cs typeface="Arial"/>
                <a:sym typeface="Arial"/>
              </a:rPr>
              <a:t>:</a:t>
            </a:r>
            <a:endParaRPr sz="1200">
              <a:solidFill>
                <a:srgbClr val="363739"/>
              </a:solidFill>
              <a:latin typeface="Arial"/>
              <a:ea typeface="Arial"/>
              <a:cs typeface="Arial"/>
              <a:sym typeface="Arial"/>
            </a:endParaRPr>
          </a:p>
          <a:p>
            <a:pPr marL="457200" lvl="0" indent="-304800" algn="l" rtl="0">
              <a:spcBef>
                <a:spcPts val="1200"/>
              </a:spcBef>
              <a:spcAft>
                <a:spcPts val="0"/>
              </a:spcAft>
              <a:buClr>
                <a:srgbClr val="363739"/>
              </a:buClr>
              <a:buSzPts val="1200"/>
              <a:buFont typeface="Arial"/>
              <a:buChar char="❖"/>
            </a:pPr>
            <a:r>
              <a:rPr lang="en" sz="1050">
                <a:solidFill>
                  <a:srgbClr val="000000"/>
                </a:solidFill>
                <a:highlight>
                  <a:srgbClr val="FFFFFF"/>
                </a:highlight>
                <a:latin typeface="Arial"/>
                <a:ea typeface="Arial"/>
                <a:cs typeface="Arial"/>
                <a:sym typeface="Arial"/>
              </a:rPr>
              <a:t>La colonne Location en dataset 2015 contient les colonnes latitude, longitude, address, city, state et zip de dataset 2016 donc on va séparer cette colonnes à 6 colonnes </a:t>
            </a:r>
            <a:endParaRPr sz="1050">
              <a:solidFill>
                <a:srgbClr val="000000"/>
              </a:solidFill>
              <a:highlight>
                <a:srgbClr val="FFFFFF"/>
              </a:highlight>
              <a:latin typeface="Arial"/>
              <a:ea typeface="Arial"/>
              <a:cs typeface="Arial"/>
              <a:sym typeface="Arial"/>
            </a:endParaRPr>
          </a:p>
          <a:p>
            <a:pPr marL="457200" lvl="0" indent="-295275" algn="l" rtl="0">
              <a:spcBef>
                <a:spcPts val="0"/>
              </a:spcBef>
              <a:spcAft>
                <a:spcPts val="0"/>
              </a:spcAft>
              <a:buClr>
                <a:srgbClr val="000000"/>
              </a:buClr>
              <a:buSzPts val="1050"/>
              <a:buFont typeface="Arial"/>
              <a:buChar char="❖"/>
            </a:pPr>
            <a:r>
              <a:rPr lang="en" sz="1050">
                <a:solidFill>
                  <a:srgbClr val="000000"/>
                </a:solidFill>
                <a:highlight>
                  <a:srgbClr val="FFFFFF"/>
                </a:highlight>
                <a:latin typeface="Arial"/>
                <a:ea typeface="Arial"/>
                <a:cs typeface="Arial"/>
                <a:sym typeface="Arial"/>
              </a:rPr>
              <a:t>Harmonisation des chaînes de caractères dans les données de 2015</a:t>
            </a:r>
            <a:endParaRPr sz="1050">
              <a:solidFill>
                <a:srgbClr val="000000"/>
              </a:solidFill>
              <a:highlight>
                <a:srgbClr val="FFFFFF"/>
              </a:highlight>
              <a:latin typeface="Arial"/>
              <a:ea typeface="Arial"/>
              <a:cs typeface="Arial"/>
              <a:sym typeface="Arial"/>
            </a:endParaRPr>
          </a:p>
          <a:p>
            <a:pPr marL="0" lvl="0" indent="0" algn="l" rtl="0">
              <a:spcBef>
                <a:spcPts val="1200"/>
              </a:spcBef>
              <a:spcAft>
                <a:spcPts val="1200"/>
              </a:spcAft>
              <a:buNone/>
            </a:pPr>
            <a:endParaRPr sz="1200">
              <a:solidFill>
                <a:srgbClr val="363739"/>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222100" y="1605975"/>
            <a:ext cx="4045200" cy="17772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Nettoyage et </a:t>
            </a:r>
            <a:endParaRPr/>
          </a:p>
          <a:p>
            <a:pPr marL="0" lvl="0" indent="0" algn="ctr" rtl="0">
              <a:spcBef>
                <a:spcPts val="0"/>
              </a:spcBef>
              <a:spcAft>
                <a:spcPts val="0"/>
              </a:spcAft>
              <a:buNone/>
            </a:pPr>
            <a:r>
              <a:rPr lang="en"/>
              <a:t>Analyse descriptive</a:t>
            </a:r>
            <a:endParaRPr/>
          </a:p>
        </p:txBody>
      </p:sp>
      <p:sp>
        <p:nvSpPr>
          <p:cNvPr id="92" name="Google Shape;92;p1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93" name="Google Shape;93;p17"/>
          <p:cNvPicPr preferRelativeResize="0"/>
          <p:nvPr/>
        </p:nvPicPr>
        <p:blipFill>
          <a:blip r:embed="rId3">
            <a:alphaModFix/>
          </a:blip>
          <a:stretch>
            <a:fillRect/>
          </a:stretch>
        </p:blipFill>
        <p:spPr>
          <a:xfrm>
            <a:off x="4939500" y="724200"/>
            <a:ext cx="3806625" cy="3695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cleaning</a:t>
            </a:r>
            <a:endParaRPr/>
          </a:p>
        </p:txBody>
      </p:sp>
      <p:sp>
        <p:nvSpPr>
          <p:cNvPr id="99" name="Google Shape;99;p18"/>
          <p:cNvSpPr txBox="1">
            <a:spLocks noGrp="1"/>
          </p:cNvSpPr>
          <p:nvPr>
            <p:ph type="body" idx="1"/>
          </p:nvPr>
        </p:nvSpPr>
        <p:spPr>
          <a:xfrm>
            <a:off x="311700" y="712925"/>
            <a:ext cx="8520600" cy="41907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363739"/>
              </a:buClr>
              <a:buSzPts val="1200"/>
              <a:buFont typeface="Arial"/>
              <a:buChar char="❖"/>
            </a:pPr>
            <a:r>
              <a:rPr lang="en" sz="1200">
                <a:solidFill>
                  <a:srgbClr val="363739"/>
                </a:solidFill>
                <a:latin typeface="Arial"/>
                <a:ea typeface="Arial"/>
                <a:cs typeface="Arial"/>
                <a:sym typeface="Arial"/>
              </a:rPr>
              <a:t>Suppression des colonnes avec plus de 75% de valeurs manquantes</a:t>
            </a:r>
            <a:endParaRPr sz="1200">
              <a:solidFill>
                <a:srgbClr val="363739"/>
              </a:solidFill>
              <a:latin typeface="Arial"/>
              <a:ea typeface="Arial"/>
              <a:cs typeface="Arial"/>
              <a:sym typeface="Arial"/>
            </a:endParaRPr>
          </a:p>
          <a:p>
            <a:pPr marL="457200" lvl="0" indent="-304800" algn="l" rtl="0">
              <a:lnSpc>
                <a:spcPct val="100000"/>
              </a:lnSpc>
              <a:spcBef>
                <a:spcPts val="0"/>
              </a:spcBef>
              <a:spcAft>
                <a:spcPts val="0"/>
              </a:spcAft>
              <a:buClr>
                <a:srgbClr val="363739"/>
              </a:buClr>
              <a:buSzPts val="1200"/>
              <a:buFont typeface="Arial"/>
              <a:buChar char="❖"/>
            </a:pPr>
            <a:r>
              <a:rPr lang="en" sz="1200">
                <a:solidFill>
                  <a:srgbClr val="363739"/>
                </a:solidFill>
                <a:latin typeface="Arial"/>
                <a:ea typeface="Arial"/>
                <a:cs typeface="Arial"/>
                <a:sym typeface="Arial"/>
              </a:rPr>
              <a:t>Suppression des bâtiments résidentiels</a:t>
            </a:r>
            <a:endParaRPr sz="1200">
              <a:solidFill>
                <a:srgbClr val="363739"/>
              </a:solidFill>
              <a:latin typeface="Arial"/>
              <a:ea typeface="Arial"/>
              <a:cs typeface="Arial"/>
              <a:sym typeface="Arial"/>
            </a:endParaRPr>
          </a:p>
          <a:p>
            <a:pPr marL="457200" lvl="0" indent="-304800" algn="l" rtl="0">
              <a:lnSpc>
                <a:spcPct val="100000"/>
              </a:lnSpc>
              <a:spcBef>
                <a:spcPts val="0"/>
              </a:spcBef>
              <a:spcAft>
                <a:spcPts val="0"/>
              </a:spcAft>
              <a:buClr>
                <a:srgbClr val="363739"/>
              </a:buClr>
              <a:buSzPts val="1200"/>
              <a:buFont typeface="Arial"/>
              <a:buChar char="❖"/>
            </a:pPr>
            <a:r>
              <a:rPr lang="en" sz="1200">
                <a:solidFill>
                  <a:srgbClr val="363739"/>
                </a:solidFill>
                <a:latin typeface="Arial"/>
                <a:ea typeface="Arial"/>
                <a:cs typeface="Arial"/>
                <a:sym typeface="Arial"/>
              </a:rPr>
              <a:t>Suppression des données doublons (</a:t>
            </a:r>
            <a:r>
              <a:rPr lang="en" sz="1050">
                <a:solidFill>
                  <a:srgbClr val="000000"/>
                </a:solidFill>
                <a:highlight>
                  <a:srgbClr val="FFFFFF"/>
                </a:highlight>
                <a:latin typeface="Arial"/>
                <a:ea typeface="Arial"/>
                <a:cs typeface="Arial"/>
                <a:sym typeface="Arial"/>
              </a:rPr>
              <a:t>1620 valeurs doublantes pour numéro OSEBuildingID  et l’Address</a:t>
            </a:r>
            <a:r>
              <a:rPr lang="en" sz="1200">
                <a:solidFill>
                  <a:srgbClr val="363739"/>
                </a:solidFill>
                <a:latin typeface="Arial"/>
                <a:ea typeface="Arial"/>
                <a:cs typeface="Arial"/>
                <a:sym typeface="Arial"/>
              </a:rPr>
              <a:t>)</a:t>
            </a:r>
            <a:endParaRPr sz="1350" b="1">
              <a:solidFill>
                <a:srgbClr val="000000"/>
              </a:solidFill>
              <a:highlight>
                <a:srgbClr val="FFFFFF"/>
              </a:highlight>
              <a:latin typeface="Arial"/>
              <a:ea typeface="Arial"/>
              <a:cs typeface="Arial"/>
              <a:sym typeface="Arial"/>
            </a:endParaRPr>
          </a:p>
          <a:p>
            <a:pPr marL="457200" lvl="0" indent="-304800" algn="l" rtl="0">
              <a:lnSpc>
                <a:spcPct val="100000"/>
              </a:lnSpc>
              <a:spcBef>
                <a:spcPts val="0"/>
              </a:spcBef>
              <a:spcAft>
                <a:spcPts val="0"/>
              </a:spcAft>
              <a:buClr>
                <a:srgbClr val="363739"/>
              </a:buClr>
              <a:buSzPts val="1200"/>
              <a:buFont typeface="Arial"/>
              <a:buChar char="❖"/>
            </a:pPr>
            <a:r>
              <a:rPr lang="en" sz="1200">
                <a:solidFill>
                  <a:srgbClr val="363739"/>
                </a:solidFill>
                <a:latin typeface="Arial"/>
                <a:ea typeface="Arial"/>
                <a:cs typeface="Arial"/>
                <a:sym typeface="Arial"/>
              </a:rPr>
              <a:t>Suppression les colonnes non utilisées</a:t>
            </a:r>
            <a:endParaRPr sz="1200">
              <a:solidFill>
                <a:srgbClr val="363739"/>
              </a:solidFill>
              <a:latin typeface="Arial"/>
              <a:ea typeface="Arial"/>
              <a:cs typeface="Arial"/>
              <a:sym typeface="Arial"/>
            </a:endParaRPr>
          </a:p>
          <a:p>
            <a:pPr marL="457200" lvl="0" indent="0" algn="l" rtl="0">
              <a:lnSpc>
                <a:spcPct val="100000"/>
              </a:lnSpc>
              <a:spcBef>
                <a:spcPts val="1100"/>
              </a:spcBef>
              <a:spcAft>
                <a:spcPts val="0"/>
              </a:spcAft>
              <a:buNone/>
            </a:pPr>
            <a:r>
              <a:rPr lang="en" sz="1200">
                <a:solidFill>
                  <a:srgbClr val="363739"/>
                </a:solidFill>
                <a:latin typeface="Arial"/>
                <a:ea typeface="Arial"/>
                <a:cs typeface="Arial"/>
                <a:sym typeface="Arial"/>
              </a:rPr>
              <a:t> (</a:t>
            </a:r>
            <a:r>
              <a:rPr lang="en" sz="800">
                <a:solidFill>
                  <a:srgbClr val="363739"/>
                </a:solidFill>
                <a:latin typeface="Arial"/>
                <a:ea typeface="Arial"/>
                <a:cs typeface="Arial"/>
                <a:sym typeface="Arial"/>
              </a:rPr>
              <a:t>'Electricity(kWh)', 'NaturalGas(therms)', 'OtherFuelUse(kBtu)', 'GHGEmissionsIntensity', 'DefaultData', 'ComplianceStatus', 'SourceEUIWN(kBtu/sf)', 'SiteEUIWN(kBtu/sf)', 'SiteEnergyUseWN(kBtu)', 'Seattle Police Department Micro Community Policing Plan Areas', 'SPD Beats'</a:t>
            </a:r>
            <a:r>
              <a:rPr lang="en" sz="1200">
                <a:solidFill>
                  <a:srgbClr val="363739"/>
                </a:solidFill>
                <a:latin typeface="Arial"/>
                <a:ea typeface="Arial"/>
                <a:cs typeface="Arial"/>
                <a:sym typeface="Arial"/>
              </a:rPr>
              <a:t>)</a:t>
            </a:r>
            <a:endParaRPr sz="1200">
              <a:solidFill>
                <a:srgbClr val="363739"/>
              </a:solidFill>
              <a:latin typeface="Arial"/>
              <a:ea typeface="Arial"/>
              <a:cs typeface="Arial"/>
              <a:sym typeface="Arial"/>
            </a:endParaRPr>
          </a:p>
          <a:p>
            <a:pPr marL="457200" lvl="0" indent="0" algn="l" rtl="0">
              <a:lnSpc>
                <a:spcPct val="100000"/>
              </a:lnSpc>
              <a:spcBef>
                <a:spcPts val="1100"/>
              </a:spcBef>
              <a:spcAft>
                <a:spcPts val="0"/>
              </a:spcAft>
              <a:buNone/>
            </a:pPr>
            <a:endParaRPr sz="1200">
              <a:solidFill>
                <a:srgbClr val="363739"/>
              </a:solidFill>
              <a:latin typeface="Arial"/>
              <a:ea typeface="Arial"/>
              <a:cs typeface="Arial"/>
              <a:sym typeface="Arial"/>
            </a:endParaRPr>
          </a:p>
          <a:p>
            <a:pPr marL="457200" lvl="0" indent="-304800" algn="l" rtl="0">
              <a:spcBef>
                <a:spcPts val="0"/>
              </a:spcBef>
              <a:spcAft>
                <a:spcPts val="0"/>
              </a:spcAft>
              <a:buClr>
                <a:srgbClr val="363739"/>
              </a:buClr>
              <a:buSzPts val="1200"/>
              <a:buFont typeface="Arial"/>
              <a:buChar char="❖"/>
            </a:pPr>
            <a:r>
              <a:rPr lang="en" sz="1200">
                <a:solidFill>
                  <a:srgbClr val="363739"/>
                </a:solidFill>
                <a:latin typeface="Arial"/>
                <a:ea typeface="Arial"/>
                <a:cs typeface="Arial"/>
                <a:sym typeface="Arial"/>
              </a:rPr>
              <a:t>Retrait des valeurs aberrantes (On supprime toutes les valeurs énergétiques qui sont inférieures à 0 )</a:t>
            </a:r>
            <a:endParaRPr sz="1200">
              <a:solidFill>
                <a:srgbClr val="363739"/>
              </a:solidFill>
              <a:latin typeface="Arial"/>
              <a:ea typeface="Arial"/>
              <a:cs typeface="Arial"/>
              <a:sym typeface="Arial"/>
            </a:endParaRPr>
          </a:p>
          <a:p>
            <a:pPr marL="457200" lvl="0" indent="-304800" algn="l" rtl="0">
              <a:spcBef>
                <a:spcPts val="0"/>
              </a:spcBef>
              <a:spcAft>
                <a:spcPts val="0"/>
              </a:spcAft>
              <a:buClr>
                <a:srgbClr val="363739"/>
              </a:buClr>
              <a:buSzPts val="1200"/>
              <a:buFont typeface="Arial"/>
              <a:buChar char="❖"/>
            </a:pPr>
            <a:r>
              <a:rPr lang="en" sz="1200">
                <a:solidFill>
                  <a:srgbClr val="363739"/>
                </a:solidFill>
                <a:latin typeface="Arial"/>
                <a:ea typeface="Arial"/>
                <a:cs typeface="Arial"/>
                <a:sym typeface="Arial"/>
              </a:rPr>
              <a:t>Supprimer Outliers SiteEnergyUse quantile plus (0.98)</a:t>
            </a:r>
            <a:endParaRPr sz="1200">
              <a:solidFill>
                <a:srgbClr val="363739"/>
              </a:solidFill>
              <a:latin typeface="Arial"/>
              <a:ea typeface="Arial"/>
              <a:cs typeface="Arial"/>
              <a:sym typeface="Arial"/>
            </a:endParaRPr>
          </a:p>
        </p:txBody>
      </p:sp>
      <p:pic>
        <p:nvPicPr>
          <p:cNvPr id="100" name="Google Shape;100;p18"/>
          <p:cNvPicPr preferRelativeResize="0"/>
          <p:nvPr/>
        </p:nvPicPr>
        <p:blipFill>
          <a:blip r:embed="rId3">
            <a:alphaModFix/>
          </a:blip>
          <a:stretch>
            <a:fillRect/>
          </a:stretch>
        </p:blipFill>
        <p:spPr>
          <a:xfrm>
            <a:off x="4827325" y="2974425"/>
            <a:ext cx="3057244" cy="1929200"/>
          </a:xfrm>
          <a:prstGeom prst="rect">
            <a:avLst/>
          </a:prstGeom>
          <a:noFill/>
          <a:ln w="9525" cap="flat" cmpd="sng">
            <a:solidFill>
              <a:schemeClr val="lt1"/>
            </a:solidFill>
            <a:prstDash val="solid"/>
            <a:round/>
            <a:headEnd type="none" w="sm" len="sm"/>
            <a:tailEnd type="none" w="sm" len="sm"/>
          </a:ln>
        </p:spPr>
      </p:pic>
      <p:pic>
        <p:nvPicPr>
          <p:cNvPr id="101" name="Google Shape;101;p18"/>
          <p:cNvPicPr preferRelativeResize="0"/>
          <p:nvPr/>
        </p:nvPicPr>
        <p:blipFill>
          <a:blip r:embed="rId4">
            <a:alphaModFix/>
          </a:blip>
          <a:stretch>
            <a:fillRect/>
          </a:stretch>
        </p:blipFill>
        <p:spPr>
          <a:xfrm>
            <a:off x="1396800" y="2898225"/>
            <a:ext cx="2927125" cy="2005450"/>
          </a:xfrm>
          <a:prstGeom prst="rect">
            <a:avLst/>
          </a:prstGeom>
          <a:noFill/>
          <a:ln>
            <a:noFill/>
          </a:ln>
        </p:spPr>
      </p:pic>
      <p:cxnSp>
        <p:nvCxnSpPr>
          <p:cNvPr id="102" name="Google Shape;102;p18"/>
          <p:cNvCxnSpPr/>
          <p:nvPr/>
        </p:nvCxnSpPr>
        <p:spPr>
          <a:xfrm>
            <a:off x="3819650" y="3472400"/>
            <a:ext cx="151800" cy="303900"/>
          </a:xfrm>
          <a:prstGeom prst="straightConnector1">
            <a:avLst/>
          </a:prstGeom>
          <a:noFill/>
          <a:ln w="9525" cap="flat" cmpd="sng">
            <a:solidFill>
              <a:srgbClr val="FF0000"/>
            </a:solidFill>
            <a:prstDash val="solid"/>
            <a:round/>
            <a:headEnd type="none" w="med" len="med"/>
            <a:tailEnd type="triangle" w="med" len="med"/>
          </a:ln>
        </p:spPr>
      </p:cxnSp>
      <p:cxnSp>
        <p:nvCxnSpPr>
          <p:cNvPr id="103" name="Google Shape;103;p18"/>
          <p:cNvCxnSpPr/>
          <p:nvPr/>
        </p:nvCxnSpPr>
        <p:spPr>
          <a:xfrm>
            <a:off x="7415025" y="4210300"/>
            <a:ext cx="101400" cy="246000"/>
          </a:xfrm>
          <a:prstGeom prst="straightConnector1">
            <a:avLst/>
          </a:prstGeom>
          <a:noFill/>
          <a:ln w="9525" cap="flat" cmpd="sng">
            <a:solidFill>
              <a:srgbClr val="FF0000"/>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272375" y="161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exploration</a:t>
            </a:r>
            <a:endParaRPr/>
          </a:p>
          <a:p>
            <a:pPr marL="0" lvl="0" indent="0" algn="l" rtl="0">
              <a:spcBef>
                <a:spcPts val="0"/>
              </a:spcBef>
              <a:spcAft>
                <a:spcPts val="0"/>
              </a:spcAft>
              <a:buNone/>
            </a:pPr>
            <a:endParaRPr/>
          </a:p>
        </p:txBody>
      </p:sp>
      <p:sp>
        <p:nvSpPr>
          <p:cNvPr id="109" name="Google Shape;109;p19"/>
          <p:cNvSpPr txBox="1"/>
          <p:nvPr/>
        </p:nvSpPr>
        <p:spPr>
          <a:xfrm>
            <a:off x="1077475" y="931275"/>
            <a:ext cx="6323100" cy="34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highlight>
                  <a:srgbClr val="FFFFFF"/>
                </a:highlight>
              </a:rPr>
              <a:t>Si le type de bâtiment a un effet sur la consommation d'énergie et l’émission de CO2?</a:t>
            </a:r>
            <a:endParaRPr/>
          </a:p>
        </p:txBody>
      </p:sp>
      <p:sp>
        <p:nvSpPr>
          <p:cNvPr id="110" name="Google Shape;110;p19"/>
          <p:cNvSpPr txBox="1"/>
          <p:nvPr/>
        </p:nvSpPr>
        <p:spPr>
          <a:xfrm>
            <a:off x="1131575" y="4569375"/>
            <a:ext cx="300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t>Les hôpitaux sont les bâtiments les plus polluants</a:t>
            </a:r>
            <a:endParaRPr sz="1000"/>
          </a:p>
        </p:txBody>
      </p:sp>
      <p:pic>
        <p:nvPicPr>
          <p:cNvPr id="111" name="Google Shape;111;p19"/>
          <p:cNvPicPr preferRelativeResize="0"/>
          <p:nvPr/>
        </p:nvPicPr>
        <p:blipFill>
          <a:blip r:embed="rId3">
            <a:alphaModFix/>
          </a:blip>
          <a:stretch>
            <a:fillRect/>
          </a:stretch>
        </p:blipFill>
        <p:spPr>
          <a:xfrm>
            <a:off x="4586275" y="1418554"/>
            <a:ext cx="4206701" cy="3188620"/>
          </a:xfrm>
          <a:prstGeom prst="rect">
            <a:avLst/>
          </a:prstGeom>
          <a:noFill/>
          <a:ln>
            <a:noFill/>
          </a:ln>
        </p:spPr>
      </p:pic>
      <p:pic>
        <p:nvPicPr>
          <p:cNvPr id="112" name="Google Shape;112;p19"/>
          <p:cNvPicPr preferRelativeResize="0"/>
          <p:nvPr/>
        </p:nvPicPr>
        <p:blipFill>
          <a:blip r:embed="rId4">
            <a:alphaModFix/>
          </a:blip>
          <a:stretch>
            <a:fillRect/>
          </a:stretch>
        </p:blipFill>
        <p:spPr>
          <a:xfrm>
            <a:off x="533400" y="1429875"/>
            <a:ext cx="4070916" cy="29871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0"/>
          <p:cNvSpPr txBox="1">
            <a:spLocks noGrp="1"/>
          </p:cNvSpPr>
          <p:nvPr>
            <p:ph type="title"/>
          </p:nvPr>
        </p:nvSpPr>
        <p:spPr>
          <a:xfrm>
            <a:off x="304925" y="382800"/>
            <a:ext cx="8520600" cy="68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200"/>
              <a:t>Influence du quartier sur la Emissions de CO2</a:t>
            </a:r>
            <a:endParaRPr sz="100">
              <a:solidFill>
                <a:srgbClr val="000000"/>
              </a:solidFill>
              <a:highlight>
                <a:srgbClr val="FFFFFF"/>
              </a:highlight>
              <a:latin typeface="Arial"/>
              <a:ea typeface="Arial"/>
              <a:cs typeface="Arial"/>
              <a:sym typeface="Arial"/>
            </a:endParaRPr>
          </a:p>
          <a:p>
            <a:pPr marL="0" lvl="0" indent="0" algn="l" rtl="0">
              <a:spcBef>
                <a:spcPts val="0"/>
              </a:spcBef>
              <a:spcAft>
                <a:spcPts val="0"/>
              </a:spcAft>
              <a:buSzPts val="990"/>
              <a:buNone/>
            </a:pPr>
            <a:endParaRPr sz="500"/>
          </a:p>
        </p:txBody>
      </p:sp>
      <p:pic>
        <p:nvPicPr>
          <p:cNvPr id="118" name="Google Shape;118;p20"/>
          <p:cNvPicPr preferRelativeResize="0"/>
          <p:nvPr/>
        </p:nvPicPr>
        <p:blipFill>
          <a:blip r:embed="rId3">
            <a:alphaModFix/>
          </a:blip>
          <a:stretch>
            <a:fillRect/>
          </a:stretch>
        </p:blipFill>
        <p:spPr>
          <a:xfrm>
            <a:off x="2311000" y="1243750"/>
            <a:ext cx="4356024" cy="33663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1"/>
          <p:cNvSpPr txBox="1">
            <a:spLocks noGrp="1"/>
          </p:cNvSpPr>
          <p:nvPr>
            <p:ph type="title"/>
          </p:nvPr>
        </p:nvSpPr>
        <p:spPr>
          <a:xfrm>
            <a:off x="246600" y="126725"/>
            <a:ext cx="8520600" cy="1038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22"/>
              <a:t>Répartition des divers types de bâtiments </a:t>
            </a:r>
            <a:endParaRPr sz="2222"/>
          </a:p>
          <a:p>
            <a:pPr marL="0" lvl="0" indent="0" algn="l" rtl="0">
              <a:spcBef>
                <a:spcPts val="0"/>
              </a:spcBef>
              <a:spcAft>
                <a:spcPts val="0"/>
              </a:spcAft>
              <a:buNone/>
            </a:pPr>
            <a:r>
              <a:rPr lang="en" sz="2222"/>
              <a:t>Distribution des consommations par surface et type de bâtiment</a:t>
            </a:r>
            <a:endParaRPr sz="2222"/>
          </a:p>
          <a:p>
            <a:pPr marL="0" lvl="0" indent="0" algn="l" rtl="0">
              <a:spcBef>
                <a:spcPts val="0"/>
              </a:spcBef>
              <a:spcAft>
                <a:spcPts val="0"/>
              </a:spcAft>
              <a:buNone/>
            </a:pPr>
            <a:endParaRPr/>
          </a:p>
        </p:txBody>
      </p:sp>
      <p:pic>
        <p:nvPicPr>
          <p:cNvPr id="124" name="Google Shape;124;p21"/>
          <p:cNvPicPr preferRelativeResize="0"/>
          <p:nvPr/>
        </p:nvPicPr>
        <p:blipFill>
          <a:blip r:embed="rId3">
            <a:alphaModFix/>
          </a:blip>
          <a:stretch>
            <a:fillRect/>
          </a:stretch>
        </p:blipFill>
        <p:spPr>
          <a:xfrm>
            <a:off x="889800" y="1548550"/>
            <a:ext cx="3460701" cy="2921376"/>
          </a:xfrm>
          <a:prstGeom prst="rect">
            <a:avLst/>
          </a:prstGeom>
          <a:noFill/>
          <a:ln>
            <a:noFill/>
          </a:ln>
        </p:spPr>
      </p:pic>
      <p:pic>
        <p:nvPicPr>
          <p:cNvPr id="125" name="Google Shape;125;p21"/>
          <p:cNvPicPr preferRelativeResize="0"/>
          <p:nvPr/>
        </p:nvPicPr>
        <p:blipFill>
          <a:blip r:embed="rId4">
            <a:alphaModFix/>
          </a:blip>
          <a:stretch>
            <a:fillRect/>
          </a:stretch>
        </p:blipFill>
        <p:spPr>
          <a:xfrm>
            <a:off x="4797225" y="1497475"/>
            <a:ext cx="3594449" cy="3146926"/>
          </a:xfrm>
          <a:prstGeom prst="rect">
            <a:avLst/>
          </a:prstGeom>
          <a:noFill/>
          <a:ln>
            <a:noFill/>
          </a:ln>
        </p:spPr>
      </p:pic>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1762</Words>
  <Application>Microsoft Macintosh PowerPoint</Application>
  <PresentationFormat>Affichage à l'écran (16:9)</PresentationFormat>
  <Paragraphs>185</Paragraphs>
  <Slides>38</Slides>
  <Notes>38</Notes>
  <HiddenSlides>7</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38</vt:i4>
      </vt:variant>
    </vt:vector>
  </HeadingPairs>
  <TitlesOfParts>
    <vt:vector size="45" baseType="lpstr">
      <vt:lpstr>Alfa Slab One</vt:lpstr>
      <vt:lpstr>Proxima Nova</vt:lpstr>
      <vt:lpstr>Barlow</vt:lpstr>
      <vt:lpstr>Montserrat</vt:lpstr>
      <vt:lpstr>Arial</vt:lpstr>
      <vt:lpstr>Amatic SC</vt:lpstr>
      <vt:lpstr>Gameday</vt:lpstr>
      <vt:lpstr>Présentation PowerPoint</vt:lpstr>
      <vt:lpstr>Contenu</vt:lpstr>
      <vt:lpstr>Introduction</vt:lpstr>
      <vt:lpstr>DataSet</vt:lpstr>
      <vt:lpstr>Nettoyage et  Analyse descriptive</vt:lpstr>
      <vt:lpstr>Data cleaning</vt:lpstr>
      <vt:lpstr>Data exploration </vt:lpstr>
      <vt:lpstr>Influence du quartier sur la Emissions de CO2 </vt:lpstr>
      <vt:lpstr>Répartition des divers types de bâtiments  Distribution des consommations par surface et type de bâtiment </vt:lpstr>
      <vt:lpstr>Influence de l’âge sur les targets </vt:lpstr>
      <vt:lpstr>Distribution des types de bâtiments</vt:lpstr>
      <vt:lpstr>Distribution des mesures énergétiques</vt:lpstr>
      <vt:lpstr>Répartition des bâtiments en distribution Quartier                                 La répartition des localisation des bâtiments dans Seattle</vt:lpstr>
      <vt:lpstr>Analyse de SiteEnergyUse</vt:lpstr>
      <vt:lpstr>Analyse de TotalGHGEmissions </vt:lpstr>
      <vt:lpstr>Distribution de EnergyStarScore ainsi que sa relation avec les émissions de CO2 et consommation d'énergie </vt:lpstr>
      <vt:lpstr>Corrélation linéaire des variables </vt:lpstr>
      <vt:lpstr>Feature engineering</vt:lpstr>
      <vt:lpstr>Feature engineering   </vt:lpstr>
      <vt:lpstr>Feature Engineering </vt:lpstr>
      <vt:lpstr>Machine Learning et Modelisation</vt:lpstr>
      <vt:lpstr>Encoding et standardisation </vt:lpstr>
      <vt:lpstr>Cross validation et métriques</vt:lpstr>
      <vt:lpstr>Présentation des modèles utilisés- TotalGHGEmissions</vt:lpstr>
      <vt:lpstr>Performances des modèles - SiteEnergyUse</vt:lpstr>
      <vt:lpstr>Hyperparamètres TotalGHGEmissions</vt:lpstr>
      <vt:lpstr>Comparer les modèles _ TotalGHGEmissions </vt:lpstr>
      <vt:lpstr>Hyperparamètres SiteEnergyUse</vt:lpstr>
      <vt:lpstr>Comparer les modèles _ SiteEnergyUse </vt:lpstr>
      <vt:lpstr>Evaluation du modèle _ TotalGHGEmissions  </vt:lpstr>
      <vt:lpstr>Evaluation du modèle _ SiteEnergyUse  </vt:lpstr>
      <vt:lpstr>Des valeurs prédites vers valeurs réelles </vt:lpstr>
      <vt:lpstr>Apport de l'energy star score</vt:lpstr>
      <vt:lpstr>Apport de l'energy star score en fixant paramètres_TotalGHGEmissions</vt:lpstr>
      <vt:lpstr>Apport de l'energy star score en fixant paramètres _ SiteEnergyUse</vt:lpstr>
      <vt:lpstr>Apport de l'energy star score pour 2 modèles avec best paramètres  </vt:lpstr>
      <vt:lpstr>Conclusion</vt:lpstr>
      <vt:lpstr>Améliorations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Microsoft Office User</cp:lastModifiedBy>
  <cp:revision>1</cp:revision>
  <dcterms:modified xsi:type="dcterms:W3CDTF">2023-01-06T13:32:23Z</dcterms:modified>
</cp:coreProperties>
</file>